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5" r:id="rId8"/>
    <p:sldId id="267" r:id="rId9"/>
    <p:sldId id="268" r:id="rId10"/>
    <p:sldId id="272" r:id="rId11"/>
    <p:sldId id="269" r:id="rId12"/>
    <p:sldId id="270" r:id="rId13"/>
  </p:sldIdLst>
  <p:sldSz cx="18288000" cy="10287000"/>
  <p:notesSz cx="6858000" cy="9144000"/>
  <p:embeddedFontLst>
    <p:embeddedFont>
      <p:font typeface="Montserrat Ultra-Bold" panose="020B0604020202020204" charset="-52"/>
      <p:regular r:id="rId14"/>
    </p:embeddedFont>
    <p:embeddedFont>
      <p:font typeface="Montserrat Medium" panose="020B0604020202020204" charset="-52"/>
      <p:regular r:id="rId15"/>
    </p:embeddedFont>
    <p:embeddedFont>
      <p:font typeface="Montserrat" panose="020B0604020202020204" charset="-52"/>
      <p:regular r:id="rId16"/>
    </p:embeddedFont>
    <p:embeddedFont>
      <p:font typeface="Krabuler" panose="020B0604020202020204" charset="-52"/>
      <p:regular r:id="rId17"/>
    </p:embeddedFont>
    <p:embeddedFont>
      <p:font typeface="Montserrat Bold" panose="020B0604020202020204" charset="-5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nva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svg"/><Relationship Id="rId3" Type="http://schemas.openxmlformats.org/officeDocument/2006/relationships/image" Target="../media/image14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60.sv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14.svg"/><Relationship Id="rId7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svg"/><Relationship Id="rId5" Type="http://schemas.openxmlformats.org/officeDocument/2006/relationships/image" Target="../media/image16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2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svg"/><Relationship Id="rId12" Type="http://schemas.openxmlformats.org/officeDocument/2006/relationships/image" Target="../media/image1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5.svg"/><Relationship Id="rId3" Type="http://schemas.openxmlformats.org/officeDocument/2006/relationships/image" Target="../media/image14.svg"/><Relationship Id="rId7" Type="http://schemas.openxmlformats.org/officeDocument/2006/relationships/image" Target="../media/image27.svg"/><Relationship Id="rId12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53.svg"/><Relationship Id="rId5" Type="http://schemas.openxmlformats.org/officeDocument/2006/relationships/image" Target="../media/image16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22307" y="-4393257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229771" y="7581299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45090" y="7788295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30464" y="-2806490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923802" y="2458147"/>
            <a:ext cx="6875906" cy="5569484"/>
          </a:xfrm>
          <a:custGeom>
            <a:avLst/>
            <a:gdLst/>
            <a:ahLst/>
            <a:cxnLst/>
            <a:rect l="l" t="t" r="r" b="b"/>
            <a:pathLst>
              <a:path w="6875906" h="5569484">
                <a:moveTo>
                  <a:pt x="0" y="0"/>
                </a:moveTo>
                <a:lnTo>
                  <a:pt x="6875907" y="0"/>
                </a:lnTo>
                <a:lnTo>
                  <a:pt x="6875907" y="5569483"/>
                </a:lnTo>
                <a:lnTo>
                  <a:pt x="0" y="5569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15229" y="4416520"/>
            <a:ext cx="288141" cy="288141"/>
          </a:xfrm>
          <a:custGeom>
            <a:avLst/>
            <a:gdLst/>
            <a:ahLst/>
            <a:cxnLst/>
            <a:rect l="l" t="t" r="r" b="b"/>
            <a:pathLst>
              <a:path w="288141" h="288141">
                <a:moveTo>
                  <a:pt x="0" y="0"/>
                </a:moveTo>
                <a:lnTo>
                  <a:pt x="288142" y="0"/>
                </a:lnTo>
                <a:lnTo>
                  <a:pt x="288142" y="288141"/>
                </a:lnTo>
                <a:lnTo>
                  <a:pt x="0" y="288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923802" y="260484"/>
            <a:ext cx="6875906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ДЕПАРТАМЕНТ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Montserrat"/>
              </a:rPr>
              <a:t> ОСВІТИ І НАУКИ ЖИТОМИРСЬКОЇ ОБЛАСНОЇ ВІЙСЬКОВОЇ АДМІНІСТРАЦІЇ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0145" y="2204186"/>
            <a:ext cx="11109274" cy="5784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1"/>
              </a:lnSpc>
            </a:pPr>
            <a:r>
              <a:rPr lang="en-US" sz="7701" spc="-192" dirty="0">
                <a:solidFill>
                  <a:srgbClr val="FFFFFF"/>
                </a:solidFill>
                <a:latin typeface="Montserrat Ultra-Bold"/>
              </a:rPr>
              <a:t>ФОРМУВАННЯ МЕРЕЖІ СТАРШОЇ  ПРОФІЛЬНОЇ </a:t>
            </a:r>
            <a:r>
              <a:rPr lang="en-US" sz="7701" spc="-192" dirty="0" smtClean="0">
                <a:solidFill>
                  <a:srgbClr val="FFFFFF"/>
                </a:solidFill>
                <a:latin typeface="Montserrat Ultra-Bold"/>
              </a:rPr>
              <a:t>ШКОЛИ</a:t>
            </a:r>
            <a:r>
              <a:rPr lang="ru-RU" sz="7701" spc="-192" dirty="0" smtClean="0">
                <a:solidFill>
                  <a:srgbClr val="FFFFFF"/>
                </a:solidFill>
                <a:latin typeface="Montserrat Ultra-Bold"/>
              </a:rPr>
              <a:t>.</a:t>
            </a:r>
          </a:p>
          <a:p>
            <a:pPr algn="l">
              <a:lnSpc>
                <a:spcPts val="6391"/>
              </a:lnSpc>
            </a:pPr>
            <a:r>
              <a:rPr lang="en-US" sz="7701" spc="-192" dirty="0" smtClean="0">
                <a:solidFill>
                  <a:srgbClr val="FFFFFF"/>
                </a:solidFill>
                <a:latin typeface="Montserrat Ultra-Bold"/>
              </a:rPr>
              <a:t>ПРОБЛЕМИ</a:t>
            </a:r>
            <a:r>
              <a:rPr lang="en-US" sz="7701" spc="-192" dirty="0">
                <a:solidFill>
                  <a:srgbClr val="FFFFFF"/>
                </a:solidFill>
                <a:latin typeface="Montserrat Ultra-Bold"/>
              </a:rPr>
              <a:t>, ПЕРСПЕКТИВИ, ДОСВІД</a:t>
            </a:r>
          </a:p>
        </p:txBody>
      </p:sp>
      <p:sp>
        <p:nvSpPr>
          <p:cNvPr id="10" name="Freeform 10"/>
          <p:cNvSpPr/>
          <p:nvPr/>
        </p:nvSpPr>
        <p:spPr>
          <a:xfrm>
            <a:off x="550145" y="298584"/>
            <a:ext cx="1237859" cy="1525661"/>
          </a:xfrm>
          <a:custGeom>
            <a:avLst/>
            <a:gdLst/>
            <a:ahLst/>
            <a:cxnLst/>
            <a:rect l="l" t="t" r="r" b="b"/>
            <a:pathLst>
              <a:path w="1237859" h="1525661">
                <a:moveTo>
                  <a:pt x="0" y="0"/>
                </a:moveTo>
                <a:lnTo>
                  <a:pt x="1237858" y="0"/>
                </a:lnTo>
                <a:lnTo>
                  <a:pt x="1237858" y="1525661"/>
                </a:lnTo>
                <a:lnTo>
                  <a:pt x="0" y="1525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905369" y="9116753"/>
            <a:ext cx="609420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51"/>
              </a:lnSpc>
            </a:pPr>
            <a:r>
              <a:rPr lang="en-US" sz="2607" dirty="0" smtClean="0">
                <a:solidFill>
                  <a:srgbClr val="FFFFFF"/>
                </a:solidFill>
                <a:latin typeface="Montserrat"/>
              </a:rPr>
              <a:t>ДИРЕКТОР</a:t>
            </a:r>
            <a:r>
              <a:rPr lang="ru-RU" sz="2607" dirty="0" smtClean="0">
                <a:solidFill>
                  <a:srgbClr val="FFFFFF"/>
                </a:solidFill>
                <a:latin typeface="Montserrat"/>
              </a:rPr>
              <a:t>КА</a:t>
            </a:r>
            <a:r>
              <a:rPr lang="en-US" sz="2607" dirty="0" smtClean="0">
                <a:solidFill>
                  <a:srgbClr val="FFFFFF"/>
                </a:solidFill>
                <a:latin typeface="Montserrat"/>
              </a:rPr>
              <a:t> </a:t>
            </a:r>
            <a:endParaRPr lang="en-US" sz="2607" dirty="0">
              <a:solidFill>
                <a:srgbClr val="FFFFFF"/>
              </a:solidFill>
              <a:latin typeface="Montserrat"/>
            </a:endParaRPr>
          </a:p>
          <a:p>
            <a:pPr algn="l">
              <a:lnSpc>
                <a:spcPts val="3651"/>
              </a:lnSpc>
            </a:pPr>
            <a:r>
              <a:rPr lang="en-US" sz="2607" dirty="0">
                <a:solidFill>
                  <a:srgbClr val="FFFFFF"/>
                </a:solidFill>
                <a:latin typeface="Montserrat Bold"/>
              </a:rPr>
              <a:t>ОСИПОВИЧ НАТАЛІЯ ЄВГЕНІВНА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0677" y="-577633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19340" y="455911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528528" y="590867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899344" y="5822350"/>
            <a:ext cx="5586637" cy="343595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14" name="TextBox 14"/>
          <p:cNvSpPr txBox="1"/>
          <p:nvPr/>
        </p:nvSpPr>
        <p:spPr>
          <a:xfrm>
            <a:off x="338736" y="361046"/>
            <a:ext cx="17735706" cy="83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51"/>
              </a:lnSpc>
            </a:pPr>
            <a:r>
              <a:rPr lang="uk-UA" sz="4000" dirty="0" smtClean="0">
                <a:solidFill>
                  <a:srgbClr val="5350A2"/>
                </a:solidFill>
                <a:latin typeface="Montserrat Ultra-Bold"/>
              </a:rPr>
              <a:t>Територіальні громади, які не створюють профільних ліцеїв</a:t>
            </a:r>
            <a:endParaRPr lang="en-US" sz="4000" dirty="0">
              <a:solidFill>
                <a:srgbClr val="5350A2"/>
              </a:solidFill>
              <a:latin typeface="Montserrat Ultra-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916400" y="9867900"/>
            <a:ext cx="1158042" cy="270461"/>
          </a:xfrm>
          <a:custGeom>
            <a:avLst/>
            <a:gdLst/>
            <a:ahLst/>
            <a:cxnLst/>
            <a:rect l="l" t="t" r="r" b="b"/>
            <a:pathLst>
              <a:path w="1386642" h="346661">
                <a:moveTo>
                  <a:pt x="0" y="0"/>
                </a:moveTo>
                <a:lnTo>
                  <a:pt x="1386642" y="0"/>
                </a:lnTo>
                <a:lnTo>
                  <a:pt x="1386642" y="346661"/>
                </a:lnTo>
                <a:lnTo>
                  <a:pt x="0" y="346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Объект 17"/>
          <p:cNvSpPr>
            <a:spLocks noGrp="1"/>
          </p:cNvSpPr>
          <p:nvPr>
            <p:ph sz="half" idx="2"/>
          </p:nvPr>
        </p:nvSpPr>
        <p:spPr>
          <a:xfrm>
            <a:off x="1128673" y="1388986"/>
            <a:ext cx="5627582" cy="6497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Вчорайшенська</a:t>
            </a:r>
            <a:r>
              <a:rPr lang="uk-UA" sz="4400" dirty="0" smtClean="0"/>
              <a:t> ТГ</a:t>
            </a:r>
            <a:endParaRPr lang="uk-UA" sz="4400" dirty="0"/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Волицька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Вишевицька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Андрушківська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Харитонівська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Тетерівська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4400" dirty="0" err="1" smtClean="0"/>
              <a:t>Станишівська</a:t>
            </a:r>
            <a:r>
              <a:rPr lang="uk-UA" sz="4400" dirty="0" smtClean="0"/>
              <a:t> </a:t>
            </a:r>
            <a:r>
              <a:rPr lang="uk-UA" sz="4400" dirty="0"/>
              <a:t>ТГ</a:t>
            </a:r>
          </a:p>
          <a:p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quarter" idx="4"/>
          </p:nvPr>
        </p:nvSpPr>
        <p:spPr>
          <a:xfrm>
            <a:off x="6795177" y="2324100"/>
            <a:ext cx="7987623" cy="7543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4800" dirty="0" smtClean="0"/>
              <a:t>8. </a:t>
            </a:r>
            <a:r>
              <a:rPr lang="uk-UA" sz="4800" dirty="0" err="1" smtClean="0"/>
              <a:t>Глибочицька</a:t>
            </a:r>
            <a:r>
              <a:rPr lang="uk-UA" sz="4800" dirty="0" smtClean="0"/>
              <a:t> </a:t>
            </a:r>
            <a:r>
              <a:rPr lang="uk-UA" sz="4800" dirty="0"/>
              <a:t>ТГ</a:t>
            </a:r>
            <a:endParaRPr lang="uk-UA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sz="4800" dirty="0" smtClean="0"/>
              <a:t>9. </a:t>
            </a:r>
            <a:r>
              <a:rPr lang="uk-UA" sz="4800" dirty="0" err="1" smtClean="0"/>
              <a:t>Високівська</a:t>
            </a:r>
            <a:r>
              <a:rPr lang="uk-UA" sz="4800" dirty="0" smtClean="0"/>
              <a:t> </a:t>
            </a:r>
            <a:r>
              <a:rPr lang="uk-UA" sz="4800" dirty="0"/>
              <a:t>ТГ</a:t>
            </a:r>
            <a:endParaRPr lang="uk-UA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10. </a:t>
            </a:r>
            <a:r>
              <a:rPr lang="ru-RU" sz="4800" dirty="0" err="1" smtClean="0"/>
              <a:t>Білокоровицька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11. </a:t>
            </a:r>
            <a:r>
              <a:rPr lang="ru-RU" sz="4800" dirty="0" err="1" smtClean="0"/>
              <a:t>Горщиківська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12. </a:t>
            </a:r>
            <a:r>
              <a:rPr lang="ru-RU" sz="4800" dirty="0" err="1" smtClean="0"/>
              <a:t>Брониківська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13. </a:t>
            </a:r>
            <a:r>
              <a:rPr lang="ru-RU" sz="4800" dirty="0" err="1" smtClean="0"/>
              <a:t>Дубрівська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14. </a:t>
            </a:r>
            <a:r>
              <a:rPr lang="ru-RU" sz="4800" dirty="0" err="1" smtClean="0"/>
              <a:t>Чижівська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15. </a:t>
            </a:r>
            <a:r>
              <a:rPr lang="ru-RU" sz="4800" dirty="0" err="1" smtClean="0"/>
              <a:t>Ярунська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16. </a:t>
            </a:r>
            <a:r>
              <a:rPr lang="ru-RU" sz="4800" dirty="0" err="1" smtClean="0"/>
              <a:t>Піщівська</a:t>
            </a:r>
            <a:r>
              <a:rPr lang="ru-RU" sz="4800" dirty="0" smtClean="0"/>
              <a:t> </a:t>
            </a:r>
            <a:r>
              <a:rPr lang="uk-UA" sz="4800" dirty="0"/>
              <a:t>ТГ</a:t>
            </a:r>
            <a:endParaRPr lang="ru-RU" sz="4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800" dirty="0" smtClean="0"/>
              <a:t>17. Стриївська </a:t>
            </a:r>
            <a:r>
              <a:rPr lang="uk-UA" sz="4800" dirty="0"/>
              <a:t>ТГ</a:t>
            </a:r>
            <a:endParaRPr lang="ru-RU" sz="4800" dirty="0" smtClean="0"/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0" y="5671851"/>
            <a:ext cx="6756386" cy="40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58798" y="5703280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3219340" y="7830732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3972769" y="-2065840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4983200" y="-103117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1897472"/>
            <a:ext cx="1192413" cy="267958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5339" y="345944"/>
            <a:ext cx="13689037" cy="108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4"/>
              </a:lnSpc>
            </a:pPr>
            <a:r>
              <a:rPr lang="en-US" sz="5005">
                <a:solidFill>
                  <a:srgbClr val="C4DF8F"/>
                </a:solidFill>
                <a:latin typeface="Montserrat Ultra-Bold"/>
              </a:rPr>
              <a:t>Прогнозована мережа профільних ліцеїв у Житомирській області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975657" y="7697136"/>
            <a:ext cx="1095190" cy="246110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635146" y="1565913"/>
            <a:ext cx="9682139" cy="76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3"/>
              </a:lnSpc>
            </a:pPr>
            <a:r>
              <a:rPr lang="en-US" sz="3522" dirty="0" err="1">
                <a:solidFill>
                  <a:srgbClr val="C4DF8F"/>
                </a:solidFill>
                <a:latin typeface="Montserrat Ultra-Bold"/>
              </a:rPr>
              <a:t>Запропоновано</a:t>
            </a:r>
            <a:r>
              <a:rPr lang="en-US" sz="3522" dirty="0">
                <a:solidFill>
                  <a:srgbClr val="C4DF8F"/>
                </a:solidFill>
                <a:latin typeface="Montserrat Ultra-Bold"/>
              </a:rPr>
              <a:t> </a:t>
            </a:r>
            <a:r>
              <a:rPr lang="en-US" sz="3522" dirty="0" err="1">
                <a:solidFill>
                  <a:srgbClr val="C4DF8F"/>
                </a:solidFill>
                <a:latin typeface="Montserrat Ultra-Bold"/>
              </a:rPr>
              <a:t>територіальними</a:t>
            </a:r>
            <a:r>
              <a:rPr lang="en-US" sz="3522" dirty="0">
                <a:solidFill>
                  <a:srgbClr val="C4DF8F"/>
                </a:solidFill>
                <a:latin typeface="Montserrat Ultra-Bold"/>
              </a:rPr>
              <a:t> </a:t>
            </a:r>
            <a:r>
              <a:rPr lang="en-US" sz="3522" dirty="0" err="1">
                <a:solidFill>
                  <a:srgbClr val="C4DF8F"/>
                </a:solidFill>
                <a:latin typeface="Montserrat Ultra-Bold"/>
              </a:rPr>
              <a:t>громадами</a:t>
            </a:r>
            <a:r>
              <a:rPr lang="en-US" sz="3522" dirty="0">
                <a:solidFill>
                  <a:srgbClr val="C4DF8F"/>
                </a:solidFill>
                <a:latin typeface="Montserrat Ultra-Bold"/>
              </a:rPr>
              <a:t> - </a:t>
            </a:r>
            <a:r>
              <a:rPr lang="uk-UA" sz="3522" dirty="0" smtClean="0">
                <a:solidFill>
                  <a:srgbClr val="C4DF8F"/>
                </a:solidFill>
                <a:latin typeface="Montserrat Ultra-Bold"/>
              </a:rPr>
              <a:t>63</a:t>
            </a:r>
            <a:r>
              <a:rPr lang="en-US" sz="3522" dirty="0" smtClean="0">
                <a:solidFill>
                  <a:srgbClr val="C4DF8F"/>
                </a:solidFill>
                <a:latin typeface="Montserrat Ultra-Bold"/>
              </a:rPr>
              <a:t> </a:t>
            </a:r>
            <a:r>
              <a:rPr lang="en-US" sz="3522" dirty="0" err="1" smtClean="0">
                <a:solidFill>
                  <a:srgbClr val="C4DF8F"/>
                </a:solidFill>
                <a:latin typeface="Montserrat Ultra-Bold"/>
              </a:rPr>
              <a:t>ліцеї</a:t>
            </a:r>
            <a:endParaRPr lang="en-US" sz="3522" dirty="0">
              <a:solidFill>
                <a:srgbClr val="C4DF8F"/>
              </a:solidFill>
              <a:latin typeface="Montserrat Ultra-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507400" y="2330956"/>
            <a:ext cx="6856057" cy="6774944"/>
            <a:chOff x="0" y="0"/>
            <a:chExt cx="20393260" cy="10431615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20329759" cy="10368115"/>
            </a:xfrm>
            <a:custGeom>
              <a:avLst/>
              <a:gdLst/>
              <a:ahLst/>
              <a:cxnLst/>
              <a:rect l="l" t="t" r="r" b="b"/>
              <a:pathLst>
                <a:path w="20329759" h="10368115">
                  <a:moveTo>
                    <a:pt x="20237050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235780" y="0"/>
                  </a:lnTo>
                  <a:cubicBezTo>
                    <a:pt x="20286580" y="0"/>
                    <a:pt x="20328489" y="41910"/>
                    <a:pt x="20328489" y="92710"/>
                  </a:cubicBezTo>
                  <a:lnTo>
                    <a:pt x="20328489" y="10274136"/>
                  </a:lnTo>
                  <a:cubicBezTo>
                    <a:pt x="20329759" y="10326205"/>
                    <a:pt x="20287850" y="10368115"/>
                    <a:pt x="20237050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0393259" cy="10431616"/>
            </a:xfrm>
            <a:custGeom>
              <a:avLst/>
              <a:gdLst/>
              <a:ahLst/>
              <a:cxnLst/>
              <a:rect l="l" t="t" r="r" b="b"/>
              <a:pathLst>
                <a:path w="20393259" h="10431616">
                  <a:moveTo>
                    <a:pt x="20268800" y="59690"/>
                  </a:moveTo>
                  <a:cubicBezTo>
                    <a:pt x="20304359" y="59690"/>
                    <a:pt x="20333570" y="88900"/>
                    <a:pt x="20333570" y="124460"/>
                  </a:cubicBezTo>
                  <a:lnTo>
                    <a:pt x="20333570" y="10307155"/>
                  </a:lnTo>
                  <a:cubicBezTo>
                    <a:pt x="20333570" y="10342716"/>
                    <a:pt x="20304359" y="10371926"/>
                    <a:pt x="20268800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268800" y="59690"/>
                  </a:lnTo>
                  <a:moveTo>
                    <a:pt x="20268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20268800" y="10431616"/>
                  </a:lnTo>
                  <a:cubicBezTo>
                    <a:pt x="20337380" y="10431616"/>
                    <a:pt x="20393259" y="10375736"/>
                    <a:pt x="20393259" y="10307155"/>
                  </a:cubicBezTo>
                  <a:lnTo>
                    <a:pt x="20393259" y="124460"/>
                  </a:lnTo>
                  <a:cubicBezTo>
                    <a:pt x="20393259" y="55880"/>
                    <a:pt x="20337380" y="0"/>
                    <a:pt x="2026880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125273" y="2618266"/>
            <a:ext cx="5969980" cy="6309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4725" lvl="1" algn="l">
              <a:lnSpc>
                <a:spcPts val="4081"/>
              </a:lnSpc>
            </a:pPr>
            <a:r>
              <a:rPr lang="en-US" sz="3600" u="sng" dirty="0">
                <a:latin typeface="Krabuler"/>
              </a:rPr>
              <a:t>14 </a:t>
            </a:r>
            <a:r>
              <a:rPr lang="uk-UA" sz="3600" u="sng" dirty="0" smtClean="0">
                <a:latin typeface="Krabuler"/>
              </a:rPr>
              <a:t>ПРОФІЛЬНИХ</a:t>
            </a:r>
            <a:r>
              <a:rPr lang="en-US" sz="3600" u="sng" dirty="0" smtClean="0">
                <a:latin typeface="Krabuler"/>
              </a:rPr>
              <a:t> ЛІЦЕ</a:t>
            </a:r>
            <a:r>
              <a:rPr lang="uk-UA" sz="3600" u="sng" dirty="0" smtClean="0">
                <a:latin typeface="Krabuler"/>
              </a:rPr>
              <a:t>ЇВ -  </a:t>
            </a: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ЖИТОМИРСЬКА </a:t>
            </a:r>
            <a:r>
              <a:rPr lang="en-US" sz="2915" dirty="0">
                <a:solidFill>
                  <a:srgbClr val="000000"/>
                </a:solidFill>
                <a:latin typeface="Krabuler"/>
              </a:rPr>
              <a:t>ТГ -</a:t>
            </a: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3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2915" dirty="0">
                <a:solidFill>
                  <a:srgbClr val="000000"/>
                </a:solidFill>
                <a:latin typeface="Krabuler"/>
              </a:rPr>
              <a:t>РАДОМИШЛЬСЬКА </a:t>
            </a: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ТГ-1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2915" dirty="0">
                <a:solidFill>
                  <a:srgbClr val="000000"/>
                </a:solidFill>
                <a:latin typeface="Krabuler"/>
              </a:rPr>
              <a:t>РОМАНІВСЬКА </a:t>
            </a: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ТГ-1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ХОРОШІВСЬКА </a:t>
            </a:r>
            <a:r>
              <a:rPr lang="en-US" sz="2915" dirty="0">
                <a:solidFill>
                  <a:srgbClr val="000000"/>
                </a:solidFill>
                <a:latin typeface="Krabuler"/>
              </a:rPr>
              <a:t>ТГ- </a:t>
            </a: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1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МАЛИНСЬКА ТГ-1 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ОВРУЦЬКА ТГ-1 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ЗВ’ЯГЕЛЬСЬКА </a:t>
            </a:r>
            <a:r>
              <a:rPr lang="en-US" sz="2915" dirty="0">
                <a:solidFill>
                  <a:srgbClr val="000000"/>
                </a:solidFill>
                <a:latin typeface="Krabuler"/>
              </a:rPr>
              <a:t>ТГ-1 </a:t>
            </a:r>
            <a:endParaRPr lang="uk-UA" sz="2915" dirty="0" smtClean="0">
              <a:solidFill>
                <a:srgbClr val="000000"/>
              </a:solidFill>
              <a:latin typeface="Krabuler"/>
            </a:endParaRPr>
          </a:p>
          <a:p>
            <a:pPr marL="0" lvl="1" algn="l">
              <a:lnSpc>
                <a:spcPts val="4081"/>
              </a:lnSpc>
            </a:pPr>
            <a:r>
              <a:rPr lang="uk-UA" sz="2915" dirty="0" smtClean="0">
                <a:solidFill>
                  <a:srgbClr val="000000"/>
                </a:solidFill>
                <a:latin typeface="Krabuler"/>
              </a:rPr>
              <a:t>НОВОГУЙВИНСЬКА – 1</a:t>
            </a:r>
          </a:p>
          <a:p>
            <a:pPr marL="0" lvl="1" algn="l">
              <a:lnSpc>
                <a:spcPts val="4081"/>
              </a:lnSpc>
            </a:pPr>
            <a:r>
              <a:rPr lang="uk-UA" sz="2915" dirty="0" smtClean="0">
                <a:solidFill>
                  <a:srgbClr val="000000"/>
                </a:solidFill>
                <a:latin typeface="Krabuler"/>
              </a:rPr>
              <a:t>КОРОСТЕНСЬКА - 2 </a:t>
            </a:r>
          </a:p>
          <a:p>
            <a:pPr marL="0" lvl="1" algn="l">
              <a:lnSpc>
                <a:spcPts val="4081"/>
              </a:lnSpc>
            </a:pPr>
            <a:r>
              <a:rPr lang="uk-UA" sz="2915" dirty="0" smtClean="0">
                <a:solidFill>
                  <a:srgbClr val="000000"/>
                </a:solidFill>
                <a:latin typeface="Krabuler"/>
              </a:rPr>
              <a:t>ІРШАНСЬКА – 1 </a:t>
            </a:r>
          </a:p>
          <a:p>
            <a:pPr marL="0" lvl="1" algn="l">
              <a:lnSpc>
                <a:spcPts val="4081"/>
              </a:lnSpc>
            </a:pPr>
            <a:r>
              <a:rPr lang="uk-UA" sz="2915" dirty="0" smtClean="0">
                <a:solidFill>
                  <a:srgbClr val="000000"/>
                </a:solidFill>
                <a:latin typeface="Krabuler"/>
              </a:rPr>
              <a:t>ЄМІЛЬЧИНСЬКА  -1</a:t>
            </a:r>
            <a:r>
              <a:rPr lang="en-US" sz="2915" dirty="0" smtClean="0">
                <a:solidFill>
                  <a:srgbClr val="000000"/>
                </a:solidFill>
                <a:latin typeface="Krabuler"/>
              </a:rPr>
              <a:t> </a:t>
            </a:r>
            <a:endParaRPr lang="en-US" sz="2915" dirty="0">
              <a:solidFill>
                <a:srgbClr val="000000"/>
              </a:solidFill>
              <a:latin typeface="Krabuler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773225" y="2330956"/>
            <a:ext cx="6856057" cy="3507029"/>
            <a:chOff x="0" y="0"/>
            <a:chExt cx="20393260" cy="10431615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20329759" cy="10368115"/>
            </a:xfrm>
            <a:custGeom>
              <a:avLst/>
              <a:gdLst/>
              <a:ahLst/>
              <a:cxnLst/>
              <a:rect l="l" t="t" r="r" b="b"/>
              <a:pathLst>
                <a:path w="20329759" h="10368115">
                  <a:moveTo>
                    <a:pt x="20237050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235780" y="0"/>
                  </a:lnTo>
                  <a:cubicBezTo>
                    <a:pt x="20286580" y="0"/>
                    <a:pt x="20328489" y="41910"/>
                    <a:pt x="20328489" y="92710"/>
                  </a:cubicBezTo>
                  <a:lnTo>
                    <a:pt x="20328489" y="10274136"/>
                  </a:lnTo>
                  <a:cubicBezTo>
                    <a:pt x="20329759" y="10326205"/>
                    <a:pt x="20287850" y="10368115"/>
                    <a:pt x="20237050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0393259" cy="10431616"/>
            </a:xfrm>
            <a:custGeom>
              <a:avLst/>
              <a:gdLst/>
              <a:ahLst/>
              <a:cxnLst/>
              <a:rect l="l" t="t" r="r" b="b"/>
              <a:pathLst>
                <a:path w="20393259" h="10431616">
                  <a:moveTo>
                    <a:pt x="20268800" y="59690"/>
                  </a:moveTo>
                  <a:cubicBezTo>
                    <a:pt x="20304359" y="59690"/>
                    <a:pt x="20333570" y="88900"/>
                    <a:pt x="20333570" y="124460"/>
                  </a:cubicBezTo>
                  <a:lnTo>
                    <a:pt x="20333570" y="10307155"/>
                  </a:lnTo>
                  <a:cubicBezTo>
                    <a:pt x="20333570" y="10342716"/>
                    <a:pt x="20304359" y="10371926"/>
                    <a:pt x="20268800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268800" y="59690"/>
                  </a:lnTo>
                  <a:moveTo>
                    <a:pt x="20268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20268800" y="10431616"/>
                  </a:lnTo>
                  <a:cubicBezTo>
                    <a:pt x="20337380" y="10431616"/>
                    <a:pt x="20393259" y="10375736"/>
                    <a:pt x="20393259" y="10307155"/>
                  </a:cubicBezTo>
                  <a:lnTo>
                    <a:pt x="20393259" y="124460"/>
                  </a:lnTo>
                  <a:cubicBezTo>
                    <a:pt x="20393259" y="55880"/>
                    <a:pt x="20337380" y="0"/>
                    <a:pt x="2026880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773225" y="2657768"/>
            <a:ext cx="6687312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287" lvl="1" algn="l">
              <a:lnSpc>
                <a:spcPts val="4724"/>
              </a:lnSpc>
            </a:pPr>
            <a:r>
              <a:rPr lang="uk-UA" sz="3374" u="sng" dirty="0" smtClean="0">
                <a:solidFill>
                  <a:srgbClr val="000000"/>
                </a:solidFill>
                <a:latin typeface="Krabuler"/>
              </a:rPr>
              <a:t>6</a:t>
            </a:r>
            <a:r>
              <a:rPr lang="en-US" sz="3374" u="sng" dirty="0" smtClean="0">
                <a:solidFill>
                  <a:srgbClr val="000000"/>
                </a:solidFill>
                <a:latin typeface="Krabuler"/>
              </a:rPr>
              <a:t> ЛІЦЕЇВ</a:t>
            </a:r>
            <a:r>
              <a:rPr lang="uk-UA" sz="3374" u="sng" dirty="0" smtClean="0">
                <a:solidFill>
                  <a:srgbClr val="000000"/>
                </a:solidFill>
                <a:latin typeface="Krabuler"/>
              </a:rPr>
              <a:t> </a:t>
            </a:r>
            <a:r>
              <a:rPr lang="uk-UA" sz="3374" dirty="0" smtClean="0">
                <a:solidFill>
                  <a:srgbClr val="000000"/>
                </a:solidFill>
                <a:latin typeface="Krabuler"/>
              </a:rPr>
              <a:t>- 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 БАЗОВ</a:t>
            </a:r>
            <a:r>
              <a:rPr lang="uk-UA" sz="33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3374" dirty="0">
                <a:solidFill>
                  <a:srgbClr val="000000"/>
                </a:solidFill>
                <a:latin typeface="Krabuler"/>
              </a:rPr>
              <a:t>ТА 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ПРОФІЛЬН</a:t>
            </a:r>
            <a:r>
              <a:rPr lang="uk-UA" sz="33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 ОСВІТ</a:t>
            </a:r>
            <a:r>
              <a:rPr lang="uk-UA" sz="33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 </a:t>
            </a:r>
            <a:endParaRPr lang="uk-UA" sz="3374" dirty="0" smtClean="0">
              <a:solidFill>
                <a:srgbClr val="000000"/>
              </a:solidFill>
              <a:latin typeface="Krabuler"/>
            </a:endParaRPr>
          </a:p>
          <a:p>
            <a:pPr marL="364287" lvl="1" algn="l">
              <a:lnSpc>
                <a:spcPts val="4724"/>
              </a:lnSpc>
            </a:pP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ЖИТОМИРСЬКА </a:t>
            </a:r>
            <a:r>
              <a:rPr lang="en-US" sz="3374" dirty="0">
                <a:solidFill>
                  <a:srgbClr val="000000"/>
                </a:solidFill>
                <a:latin typeface="Krabuler"/>
              </a:rPr>
              <a:t>ТГ, ЛЮБАРСЬКА ТГ, 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ОЛІЇВСЬК</a:t>
            </a:r>
            <a:r>
              <a:rPr lang="uk-UA" sz="33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374" dirty="0" smtClean="0">
                <a:solidFill>
                  <a:srgbClr val="000000"/>
                </a:solidFill>
                <a:latin typeface="Krabuler"/>
              </a:rPr>
              <a:t> ТГ</a:t>
            </a:r>
            <a:endParaRPr lang="en-US" sz="3374" dirty="0">
              <a:solidFill>
                <a:srgbClr val="000000"/>
              </a:solidFill>
              <a:latin typeface="Krabuler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8762676" y="6286261"/>
            <a:ext cx="6934524" cy="2810576"/>
            <a:chOff x="0" y="0"/>
            <a:chExt cx="31783028" cy="10431615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31719527" cy="10368115"/>
            </a:xfrm>
            <a:custGeom>
              <a:avLst/>
              <a:gdLst/>
              <a:ahLst/>
              <a:cxnLst/>
              <a:rect l="l" t="t" r="r" b="b"/>
              <a:pathLst>
                <a:path w="31719527" h="10368115">
                  <a:moveTo>
                    <a:pt x="31626820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625549" y="0"/>
                  </a:lnTo>
                  <a:cubicBezTo>
                    <a:pt x="31676349" y="0"/>
                    <a:pt x="31718259" y="41910"/>
                    <a:pt x="31718259" y="92710"/>
                  </a:cubicBezTo>
                  <a:lnTo>
                    <a:pt x="31718259" y="10274136"/>
                  </a:lnTo>
                  <a:cubicBezTo>
                    <a:pt x="31719527" y="10326205"/>
                    <a:pt x="31677620" y="10368115"/>
                    <a:pt x="31626820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31783027" cy="10431616"/>
            </a:xfrm>
            <a:custGeom>
              <a:avLst/>
              <a:gdLst/>
              <a:ahLst/>
              <a:cxnLst/>
              <a:rect l="l" t="t" r="r" b="b"/>
              <a:pathLst>
                <a:path w="31783027" h="10431616">
                  <a:moveTo>
                    <a:pt x="31658570" y="59690"/>
                  </a:moveTo>
                  <a:cubicBezTo>
                    <a:pt x="31694127" y="59690"/>
                    <a:pt x="31723338" y="88900"/>
                    <a:pt x="31723338" y="124460"/>
                  </a:cubicBezTo>
                  <a:lnTo>
                    <a:pt x="31723338" y="10307155"/>
                  </a:lnTo>
                  <a:cubicBezTo>
                    <a:pt x="31723338" y="10342716"/>
                    <a:pt x="31694127" y="10371926"/>
                    <a:pt x="31658570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1658570" y="59690"/>
                  </a:lnTo>
                  <a:moveTo>
                    <a:pt x="316585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31658570" y="10431616"/>
                  </a:lnTo>
                  <a:cubicBezTo>
                    <a:pt x="31727149" y="10431616"/>
                    <a:pt x="31783027" y="10375736"/>
                    <a:pt x="31783027" y="10307155"/>
                  </a:cubicBezTo>
                  <a:lnTo>
                    <a:pt x="31783027" y="124460"/>
                  </a:lnTo>
                  <a:cubicBezTo>
                    <a:pt x="31783027" y="55880"/>
                    <a:pt x="31727149" y="0"/>
                    <a:pt x="3165857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850407" y="7050902"/>
            <a:ext cx="6675703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6671" lvl="1" algn="l">
              <a:lnSpc>
                <a:spcPts val="5144"/>
              </a:lnSpc>
            </a:pPr>
            <a:r>
              <a:rPr lang="uk-UA" sz="3674" u="sng" dirty="0" smtClean="0">
                <a:solidFill>
                  <a:srgbClr val="000000"/>
                </a:solidFill>
                <a:latin typeface="Krabuler"/>
              </a:rPr>
              <a:t>43</a:t>
            </a:r>
            <a:r>
              <a:rPr lang="en-US" sz="3674" u="sng" dirty="0" smtClean="0">
                <a:solidFill>
                  <a:srgbClr val="000000"/>
                </a:solidFill>
                <a:latin typeface="Krabuler"/>
              </a:rPr>
              <a:t> ЛІЦЕ</a:t>
            </a:r>
            <a:r>
              <a:rPr lang="uk-UA" sz="3674" u="sng" dirty="0" smtClean="0">
                <a:solidFill>
                  <a:srgbClr val="000000"/>
                </a:solidFill>
                <a:latin typeface="Krabuler"/>
              </a:rPr>
              <a:t>Ї 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- 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ПОЧАТКОВ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, БАЗОВ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 </a:t>
            </a:r>
            <a:r>
              <a:rPr lang="en-US" sz="3674" dirty="0">
                <a:solidFill>
                  <a:srgbClr val="000000"/>
                </a:solidFill>
                <a:latin typeface="Krabuler"/>
              </a:rPr>
              <a:t>ТА 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СТАРШ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 ПРОФІЛЬН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 ШКОЛ</a:t>
            </a:r>
            <a:r>
              <a:rPr lang="uk-UA" sz="3674" dirty="0" smtClean="0">
                <a:solidFill>
                  <a:srgbClr val="000000"/>
                </a:solidFill>
                <a:latin typeface="Krabuler"/>
              </a:rPr>
              <a:t>А</a:t>
            </a:r>
            <a:r>
              <a:rPr lang="en-US" sz="3674" dirty="0" smtClean="0">
                <a:solidFill>
                  <a:srgbClr val="000000"/>
                </a:solidFill>
                <a:latin typeface="Krabuler"/>
              </a:rPr>
              <a:t> </a:t>
            </a:r>
            <a:endParaRPr lang="uk-UA" sz="3674" dirty="0" smtClean="0">
              <a:solidFill>
                <a:srgbClr val="000000"/>
              </a:solidFill>
              <a:latin typeface="Krabul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6062" y="-6290494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083366" y="0"/>
            <a:ext cx="8204634" cy="10287000"/>
            <a:chOff x="0" y="0"/>
            <a:chExt cx="10939512" cy="13716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22583" r="22583"/>
            <a:stretch>
              <a:fillRect/>
            </a:stretch>
          </p:blipFill>
          <p:spPr>
            <a:xfrm>
              <a:off x="0" y="0"/>
              <a:ext cx="10939512" cy="13716000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6845085" y="-3817202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219340" y="455911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926999" y="7792999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9645" y="3808926"/>
            <a:ext cx="10275038" cy="119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7"/>
              </a:lnSpc>
            </a:pPr>
            <a:r>
              <a:rPr lang="en-US" sz="8645" spc="-492">
                <a:solidFill>
                  <a:srgbClr val="5350A2"/>
                </a:solidFill>
                <a:latin typeface="Montserrat Ultra-Bold"/>
              </a:rPr>
              <a:t>Дякую за увагу</a:t>
            </a:r>
          </a:p>
        </p:txBody>
      </p:sp>
      <p:sp>
        <p:nvSpPr>
          <p:cNvPr id="9" name="Freeform 9"/>
          <p:cNvSpPr/>
          <p:nvPr/>
        </p:nvSpPr>
        <p:spPr>
          <a:xfrm>
            <a:off x="9144000" y="7030376"/>
            <a:ext cx="279507" cy="279507"/>
          </a:xfrm>
          <a:custGeom>
            <a:avLst/>
            <a:gdLst/>
            <a:ahLst/>
            <a:cxnLst/>
            <a:rect l="l" t="t" r="r" b="b"/>
            <a:pathLst>
              <a:path w="279507" h="279507">
                <a:moveTo>
                  <a:pt x="0" y="0"/>
                </a:moveTo>
                <a:lnTo>
                  <a:pt x="279507" y="0"/>
                </a:lnTo>
                <a:lnTo>
                  <a:pt x="279507" y="279506"/>
                </a:lnTo>
                <a:lnTo>
                  <a:pt x="0" y="279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19340" y="4704661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22307" y="-4393257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45090" y="7788295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030464" y="-2806490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68928" y="1198041"/>
            <a:ext cx="1470504" cy="1117583"/>
          </a:xfrm>
          <a:custGeom>
            <a:avLst/>
            <a:gdLst/>
            <a:ahLst/>
            <a:cxnLst/>
            <a:rect l="l" t="t" r="r" b="b"/>
            <a:pathLst>
              <a:path w="1470504" h="1117583">
                <a:moveTo>
                  <a:pt x="0" y="0"/>
                </a:moveTo>
                <a:lnTo>
                  <a:pt x="1470505" y="0"/>
                </a:lnTo>
                <a:lnTo>
                  <a:pt x="1470505" y="1117583"/>
                </a:lnTo>
                <a:lnTo>
                  <a:pt x="0" y="1117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7262" y="473264"/>
            <a:ext cx="6526370" cy="6526370"/>
          </a:xfrm>
          <a:custGeom>
            <a:avLst/>
            <a:gdLst/>
            <a:ahLst/>
            <a:cxnLst/>
            <a:rect l="l" t="t" r="r" b="b"/>
            <a:pathLst>
              <a:path w="6526370" h="6526370">
                <a:moveTo>
                  <a:pt x="0" y="0"/>
                </a:moveTo>
                <a:lnTo>
                  <a:pt x="6526369" y="0"/>
                </a:lnTo>
                <a:lnTo>
                  <a:pt x="6526369" y="6526370"/>
                </a:lnTo>
                <a:lnTo>
                  <a:pt x="0" y="6526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929068" y="2642308"/>
            <a:ext cx="8330232" cy="603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7521">
                <a:solidFill>
                  <a:srgbClr val="FFFFFF"/>
                </a:solidFill>
                <a:latin typeface="Montserrat Ultra-Bold"/>
              </a:rPr>
              <a:t>Реформа «Нова українська школа» - одна із найуспішніших реформ </a:t>
            </a:r>
          </a:p>
        </p:txBody>
      </p:sp>
      <p:sp>
        <p:nvSpPr>
          <p:cNvPr id="9" name="Freeform 9"/>
          <p:cNvSpPr/>
          <p:nvPr/>
        </p:nvSpPr>
        <p:spPr>
          <a:xfrm rot="10715328">
            <a:off x="16524048" y="8699508"/>
            <a:ext cx="1470504" cy="1117583"/>
          </a:xfrm>
          <a:custGeom>
            <a:avLst/>
            <a:gdLst/>
            <a:ahLst/>
            <a:cxnLst/>
            <a:rect l="l" t="t" r="r" b="b"/>
            <a:pathLst>
              <a:path w="1470504" h="1117583">
                <a:moveTo>
                  <a:pt x="0" y="0"/>
                </a:moveTo>
                <a:lnTo>
                  <a:pt x="1470504" y="0"/>
                </a:lnTo>
                <a:lnTo>
                  <a:pt x="1470504" y="1117584"/>
                </a:lnTo>
                <a:lnTo>
                  <a:pt x="0" y="11175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8860" y="-5776333"/>
            <a:ext cx="7677412" cy="7677412"/>
          </a:xfrm>
          <a:custGeom>
            <a:avLst/>
            <a:gdLst/>
            <a:ahLst/>
            <a:cxnLst/>
            <a:rect l="l" t="t" r="r" b="b"/>
            <a:pathLst>
              <a:path w="7677412" h="7677412">
                <a:moveTo>
                  <a:pt x="0" y="0"/>
                </a:moveTo>
                <a:lnTo>
                  <a:pt x="7677412" y="0"/>
                </a:lnTo>
                <a:lnTo>
                  <a:pt x="7677412" y="7677412"/>
                </a:lnTo>
                <a:lnTo>
                  <a:pt x="0" y="767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39878" y="-217219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19340" y="5983284"/>
            <a:ext cx="7677412" cy="7677412"/>
          </a:xfrm>
          <a:custGeom>
            <a:avLst/>
            <a:gdLst/>
            <a:ahLst/>
            <a:cxnLst/>
            <a:rect l="l" t="t" r="r" b="b"/>
            <a:pathLst>
              <a:path w="7677412" h="7677412">
                <a:moveTo>
                  <a:pt x="0" y="0"/>
                </a:moveTo>
                <a:lnTo>
                  <a:pt x="7677412" y="0"/>
                </a:lnTo>
                <a:lnTo>
                  <a:pt x="7677412" y="7677412"/>
                </a:lnTo>
                <a:lnTo>
                  <a:pt x="0" y="767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62662" y="6689712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139">
            <a:off x="16513890" y="7251219"/>
            <a:ext cx="3424571" cy="3851767"/>
          </a:xfrm>
          <a:custGeom>
            <a:avLst/>
            <a:gdLst/>
            <a:ahLst/>
            <a:cxnLst/>
            <a:rect l="l" t="t" r="r" b="b"/>
            <a:pathLst>
              <a:path w="3424571" h="3851767">
                <a:moveTo>
                  <a:pt x="0" y="0"/>
                </a:moveTo>
                <a:lnTo>
                  <a:pt x="3424571" y="0"/>
                </a:lnTo>
                <a:lnTo>
                  <a:pt x="3424571" y="3851766"/>
                </a:lnTo>
                <a:lnTo>
                  <a:pt x="0" y="38517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249139" flipH="1" flipV="1">
            <a:off x="-47606" y="-536438"/>
            <a:ext cx="2138074" cy="2404787"/>
          </a:xfrm>
          <a:custGeom>
            <a:avLst/>
            <a:gdLst/>
            <a:ahLst/>
            <a:cxnLst/>
            <a:rect l="l" t="t" r="r" b="b"/>
            <a:pathLst>
              <a:path w="2138074" h="2404787">
                <a:moveTo>
                  <a:pt x="2138075" y="2404787"/>
                </a:moveTo>
                <a:lnTo>
                  <a:pt x="0" y="2404787"/>
                </a:lnTo>
                <a:lnTo>
                  <a:pt x="0" y="0"/>
                </a:lnTo>
                <a:lnTo>
                  <a:pt x="2138075" y="0"/>
                </a:lnTo>
                <a:lnTo>
                  <a:pt x="2138075" y="240478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906877" y="292957"/>
            <a:ext cx="13222621" cy="28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1"/>
              </a:lnSpc>
            </a:pPr>
            <a:r>
              <a:rPr lang="en-US" sz="7001">
                <a:solidFill>
                  <a:srgbClr val="5350A2"/>
                </a:solidFill>
                <a:latin typeface="Montserrat Ultra-Bold"/>
              </a:rPr>
              <a:t>Моніторингове дослідження реформи НУШ</a:t>
            </a:r>
          </a:p>
        </p:txBody>
      </p:sp>
      <p:sp>
        <p:nvSpPr>
          <p:cNvPr id="9" name="Freeform 9"/>
          <p:cNvSpPr/>
          <p:nvPr/>
        </p:nvSpPr>
        <p:spPr>
          <a:xfrm>
            <a:off x="-125071" y="3063201"/>
            <a:ext cx="8610039" cy="4195437"/>
          </a:xfrm>
          <a:custGeom>
            <a:avLst/>
            <a:gdLst/>
            <a:ahLst/>
            <a:cxnLst/>
            <a:rect l="l" t="t" r="r" b="b"/>
            <a:pathLst>
              <a:path w="8610039" h="4195437">
                <a:moveTo>
                  <a:pt x="0" y="0"/>
                </a:moveTo>
                <a:lnTo>
                  <a:pt x="8610039" y="0"/>
                </a:lnTo>
                <a:lnTo>
                  <a:pt x="8610039" y="4195437"/>
                </a:lnTo>
                <a:lnTo>
                  <a:pt x="0" y="41954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60730" y="2584859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473154" y="3392446"/>
            <a:ext cx="6545295" cy="3189344"/>
          </a:xfrm>
          <a:custGeom>
            <a:avLst/>
            <a:gdLst/>
            <a:ahLst/>
            <a:cxnLst/>
            <a:rect l="l" t="t" r="r" b="b"/>
            <a:pathLst>
              <a:path w="6545295" h="3189344">
                <a:moveTo>
                  <a:pt x="0" y="0"/>
                </a:moveTo>
                <a:lnTo>
                  <a:pt x="6545296" y="0"/>
                </a:lnTo>
                <a:lnTo>
                  <a:pt x="6545296" y="3189344"/>
                </a:lnTo>
                <a:lnTo>
                  <a:pt x="0" y="31893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319194" y="2990352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63544" y="7505462"/>
            <a:ext cx="5700801" cy="2777845"/>
          </a:xfrm>
          <a:custGeom>
            <a:avLst/>
            <a:gdLst/>
            <a:ahLst/>
            <a:cxnLst/>
            <a:rect l="l" t="t" r="r" b="b"/>
            <a:pathLst>
              <a:path w="5700801" h="2777845">
                <a:moveTo>
                  <a:pt x="0" y="0"/>
                </a:moveTo>
                <a:lnTo>
                  <a:pt x="5700801" y="0"/>
                </a:lnTo>
                <a:lnTo>
                  <a:pt x="5700801" y="2777845"/>
                </a:lnTo>
                <a:lnTo>
                  <a:pt x="0" y="2777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518187" y="6768388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506200" y="7505462"/>
            <a:ext cx="5181954" cy="2525025"/>
          </a:xfrm>
          <a:custGeom>
            <a:avLst/>
            <a:gdLst/>
            <a:ahLst/>
            <a:cxnLst/>
            <a:rect l="l" t="t" r="r" b="b"/>
            <a:pathLst>
              <a:path w="5181954" h="2525025">
                <a:moveTo>
                  <a:pt x="0" y="0"/>
                </a:moveTo>
                <a:lnTo>
                  <a:pt x="5181954" y="0"/>
                </a:lnTo>
                <a:lnTo>
                  <a:pt x="5181954" y="2525025"/>
                </a:lnTo>
                <a:lnTo>
                  <a:pt x="0" y="25250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508890" y="6899693"/>
            <a:ext cx="810304" cy="1314652"/>
          </a:xfrm>
          <a:custGeom>
            <a:avLst/>
            <a:gdLst/>
            <a:ahLst/>
            <a:cxnLst/>
            <a:rect l="l" t="t" r="r" b="b"/>
            <a:pathLst>
              <a:path w="810304" h="1314652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56727" y="3901974"/>
            <a:ext cx="6387389" cy="2454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9"/>
              </a:lnSpc>
            </a:pPr>
            <a:r>
              <a:rPr lang="en-US" sz="2484">
                <a:solidFill>
                  <a:srgbClr val="000000"/>
                </a:solidFill>
                <a:latin typeface="Canva Sans Bold"/>
              </a:rPr>
              <a:t>ГО  «Центр підтримки освітніх реформ» у співпраці з Командою підтримки реформ МОН за фінансової підтримки Швейцарії через Швейцарську Агенцію розвитку та співробітництва і Міжнародного фонду «Відродження»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930037" y="8176245"/>
            <a:ext cx="4767814" cy="165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27"/>
              </a:lnSpc>
            </a:pPr>
            <a:r>
              <a:rPr lang="en-US" sz="3406">
                <a:solidFill>
                  <a:srgbClr val="000000"/>
                </a:solidFill>
                <a:latin typeface="Canva Sans Bold"/>
              </a:rPr>
              <a:t>Український центр оцінювання якості освіти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37563" y="4194319"/>
            <a:ext cx="5016478" cy="1588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50"/>
              </a:lnSpc>
            </a:pPr>
            <a:r>
              <a:rPr lang="uk-UA" sz="3192" dirty="0" smtClean="0">
                <a:solidFill>
                  <a:srgbClr val="000000"/>
                </a:solidFill>
                <a:latin typeface="Canva Sans Bold"/>
              </a:rPr>
              <a:t>Державна наукова установа «Інститут освітньої аналітики»</a:t>
            </a:r>
            <a:endParaRPr lang="uk-UA" sz="3192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847026" y="8267700"/>
            <a:ext cx="4526302" cy="1064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3"/>
              </a:lnSpc>
            </a:pPr>
            <a:r>
              <a:rPr lang="en-US" sz="3233" dirty="0" err="1">
                <a:solidFill>
                  <a:srgbClr val="000000"/>
                </a:solidFill>
                <a:latin typeface="Canva Sans Bold"/>
              </a:rPr>
              <a:t>Міжнародне</a:t>
            </a:r>
            <a:r>
              <a:rPr lang="en-US" sz="32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233" dirty="0" err="1">
                <a:solidFill>
                  <a:srgbClr val="000000"/>
                </a:solidFill>
                <a:latin typeface="Canva Sans Bold"/>
              </a:rPr>
              <a:t>дослідження</a:t>
            </a:r>
            <a:r>
              <a:rPr lang="en-US" sz="3233" dirty="0">
                <a:solidFill>
                  <a:srgbClr val="000000"/>
                </a:solidFill>
                <a:latin typeface="Canva Sans Bold"/>
              </a:rPr>
              <a:t> </a:t>
            </a:r>
            <a:r>
              <a:rPr lang="en-US" sz="3233" dirty="0" smtClean="0">
                <a:solidFill>
                  <a:srgbClr val="000000"/>
                </a:solidFill>
                <a:latin typeface="Canva Sans Bold"/>
              </a:rPr>
              <a:t>PISA</a:t>
            </a:r>
            <a:endParaRPr lang="en-US" sz="3233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0677" y="-577633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19340" y="455911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62662" y="7563729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87329" y="9790078"/>
            <a:ext cx="1386642" cy="346661"/>
          </a:xfrm>
          <a:custGeom>
            <a:avLst/>
            <a:gdLst/>
            <a:ahLst/>
            <a:cxnLst/>
            <a:rect l="l" t="t" r="r" b="b"/>
            <a:pathLst>
              <a:path w="1386642" h="346661">
                <a:moveTo>
                  <a:pt x="0" y="0"/>
                </a:moveTo>
                <a:lnTo>
                  <a:pt x="1386642" y="0"/>
                </a:lnTo>
                <a:lnTo>
                  <a:pt x="1386642" y="346661"/>
                </a:lnTo>
                <a:lnTo>
                  <a:pt x="0" y="346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12507" y="158921"/>
            <a:ext cx="6832441" cy="4527379"/>
          </a:xfrm>
          <a:custGeom>
            <a:avLst/>
            <a:gdLst/>
            <a:ahLst/>
            <a:cxnLst/>
            <a:rect l="l" t="t" r="r" b="b"/>
            <a:pathLst>
              <a:path w="6832441" h="4527379">
                <a:moveTo>
                  <a:pt x="0" y="0"/>
                </a:moveTo>
                <a:lnTo>
                  <a:pt x="6832441" y="0"/>
                </a:lnTo>
                <a:lnTo>
                  <a:pt x="6832441" y="4527379"/>
                </a:lnTo>
                <a:lnTo>
                  <a:pt x="0" y="45273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54578" y="4810125"/>
            <a:ext cx="5586637" cy="2234023"/>
            <a:chOff x="0" y="0"/>
            <a:chExt cx="1471378" cy="5883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71378" cy="588385"/>
            </a:xfrm>
            <a:custGeom>
              <a:avLst/>
              <a:gdLst/>
              <a:ahLst/>
              <a:cxnLst/>
              <a:rect l="l" t="t" r="r" b="b"/>
              <a:pathLst>
                <a:path w="1471378" h="588385">
                  <a:moveTo>
                    <a:pt x="58203" y="0"/>
                  </a:moveTo>
                  <a:lnTo>
                    <a:pt x="1413174" y="0"/>
                  </a:lnTo>
                  <a:cubicBezTo>
                    <a:pt x="1428611" y="0"/>
                    <a:pt x="1443415" y="6132"/>
                    <a:pt x="1454330" y="17047"/>
                  </a:cubicBezTo>
                  <a:cubicBezTo>
                    <a:pt x="1465246" y="27963"/>
                    <a:pt x="1471378" y="42767"/>
                    <a:pt x="1471378" y="58203"/>
                  </a:cubicBezTo>
                  <a:lnTo>
                    <a:pt x="1471378" y="530181"/>
                  </a:lnTo>
                  <a:cubicBezTo>
                    <a:pt x="1471378" y="562326"/>
                    <a:pt x="1445319" y="588385"/>
                    <a:pt x="1413174" y="588385"/>
                  </a:cubicBezTo>
                  <a:lnTo>
                    <a:pt x="58203" y="588385"/>
                  </a:lnTo>
                  <a:cubicBezTo>
                    <a:pt x="42767" y="588385"/>
                    <a:pt x="27963" y="582252"/>
                    <a:pt x="17047" y="571337"/>
                  </a:cubicBezTo>
                  <a:cubicBezTo>
                    <a:pt x="6132" y="560422"/>
                    <a:pt x="0" y="545618"/>
                    <a:pt x="0" y="530181"/>
                  </a:cubicBezTo>
                  <a:lnTo>
                    <a:pt x="0" y="58203"/>
                  </a:lnTo>
                  <a:cubicBezTo>
                    <a:pt x="0" y="26059"/>
                    <a:pt x="26059" y="0"/>
                    <a:pt x="58203" y="0"/>
                  </a:cubicBezTo>
                  <a:close/>
                </a:path>
              </a:pathLst>
            </a:custGeom>
            <a:solidFill>
              <a:srgbClr val="FEEB7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471378" cy="6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899344" y="6039342"/>
            <a:ext cx="5586637" cy="3218958"/>
            <a:chOff x="0" y="0"/>
            <a:chExt cx="1471378" cy="8477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71378" cy="847791"/>
            </a:xfrm>
            <a:custGeom>
              <a:avLst/>
              <a:gdLst/>
              <a:ahLst/>
              <a:cxnLst/>
              <a:rect l="l" t="t" r="r" b="b"/>
              <a:pathLst>
                <a:path w="1471378" h="847791">
                  <a:moveTo>
                    <a:pt x="58203" y="0"/>
                  </a:moveTo>
                  <a:lnTo>
                    <a:pt x="1413174" y="0"/>
                  </a:lnTo>
                  <a:cubicBezTo>
                    <a:pt x="1428611" y="0"/>
                    <a:pt x="1443415" y="6132"/>
                    <a:pt x="1454330" y="17047"/>
                  </a:cubicBezTo>
                  <a:cubicBezTo>
                    <a:pt x="1465246" y="27963"/>
                    <a:pt x="1471378" y="42767"/>
                    <a:pt x="1471378" y="58203"/>
                  </a:cubicBezTo>
                  <a:lnTo>
                    <a:pt x="1471378" y="789588"/>
                  </a:lnTo>
                  <a:cubicBezTo>
                    <a:pt x="1471378" y="821733"/>
                    <a:pt x="1445319" y="847791"/>
                    <a:pt x="1413174" y="847791"/>
                  </a:cubicBezTo>
                  <a:lnTo>
                    <a:pt x="58203" y="847791"/>
                  </a:lnTo>
                  <a:cubicBezTo>
                    <a:pt x="42767" y="847791"/>
                    <a:pt x="27963" y="841659"/>
                    <a:pt x="17047" y="830744"/>
                  </a:cubicBezTo>
                  <a:cubicBezTo>
                    <a:pt x="6132" y="819829"/>
                    <a:pt x="0" y="805025"/>
                    <a:pt x="0" y="789588"/>
                  </a:cubicBezTo>
                  <a:lnTo>
                    <a:pt x="0" y="58203"/>
                  </a:lnTo>
                  <a:cubicBezTo>
                    <a:pt x="0" y="26059"/>
                    <a:pt x="26059" y="0"/>
                    <a:pt x="58203" y="0"/>
                  </a:cubicBezTo>
                  <a:close/>
                </a:path>
              </a:pathLst>
            </a:custGeom>
            <a:solidFill>
              <a:srgbClr val="FEEB7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471378" cy="90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4161985">
            <a:off x="6898774" y="4989824"/>
            <a:ext cx="1099214" cy="1297132"/>
          </a:xfrm>
          <a:custGeom>
            <a:avLst/>
            <a:gdLst/>
            <a:ahLst/>
            <a:cxnLst/>
            <a:rect l="l" t="t" r="r" b="b"/>
            <a:pathLst>
              <a:path w="1099214" h="1297132">
                <a:moveTo>
                  <a:pt x="0" y="0"/>
                </a:moveTo>
                <a:lnTo>
                  <a:pt x="1099214" y="0"/>
                </a:lnTo>
                <a:lnTo>
                  <a:pt x="1099214" y="1297132"/>
                </a:lnTo>
                <a:lnTo>
                  <a:pt x="0" y="12971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8736" y="361046"/>
            <a:ext cx="10104849" cy="28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1"/>
              </a:lnSpc>
            </a:pPr>
            <a:r>
              <a:rPr lang="en-US" sz="7001">
                <a:solidFill>
                  <a:srgbClr val="5350A2"/>
                </a:solidFill>
                <a:latin typeface="Montserrat Ultra-Bold"/>
              </a:rPr>
              <a:t>Результати моніторингового дослідження НУШ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181" y="3316338"/>
            <a:ext cx="10477459" cy="136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</a:pPr>
            <a:r>
              <a:rPr lang="en-US" sz="2929">
                <a:solidFill>
                  <a:srgbClr val="000000"/>
                </a:solidFill>
                <a:latin typeface="Montserrat Bold"/>
              </a:rPr>
              <a:t>Рівень володіння усіма наскрізними вміннями, визначеними в Державному стандарті початкової освіти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0769" y="5487660"/>
            <a:ext cx="4734255" cy="821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53"/>
              </a:lnSpc>
            </a:pPr>
            <a:r>
              <a:rPr lang="en-US" sz="5041">
                <a:solidFill>
                  <a:srgbClr val="000000"/>
                </a:solidFill>
                <a:latin typeface="Canva Sans Bold"/>
              </a:rPr>
              <a:t>з 100 учнів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58935" y="6136124"/>
            <a:ext cx="4867454" cy="299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8"/>
              </a:lnSpc>
            </a:pPr>
            <a:r>
              <a:rPr lang="en-US" sz="3668">
                <a:solidFill>
                  <a:srgbClr val="000000"/>
                </a:solidFill>
                <a:latin typeface="Canva Sans Bold"/>
              </a:rPr>
              <a:t>55% володіють усіма наскрізними вміннями на достатньому та високому рівнях 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50677" y="-577633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19340" y="455911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762662" y="7563729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87329" y="9790078"/>
            <a:ext cx="1386642" cy="346661"/>
          </a:xfrm>
          <a:custGeom>
            <a:avLst/>
            <a:gdLst/>
            <a:ahLst/>
            <a:cxnLst/>
            <a:rect l="l" t="t" r="r" b="b"/>
            <a:pathLst>
              <a:path w="1386642" h="346661">
                <a:moveTo>
                  <a:pt x="0" y="0"/>
                </a:moveTo>
                <a:lnTo>
                  <a:pt x="1386642" y="0"/>
                </a:lnTo>
                <a:lnTo>
                  <a:pt x="1386642" y="346661"/>
                </a:lnTo>
                <a:lnTo>
                  <a:pt x="0" y="346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54578" y="4810125"/>
            <a:ext cx="5586637" cy="2234023"/>
            <a:chOff x="0" y="0"/>
            <a:chExt cx="1471378" cy="5883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1378" cy="588385"/>
            </a:xfrm>
            <a:custGeom>
              <a:avLst/>
              <a:gdLst/>
              <a:ahLst/>
              <a:cxnLst/>
              <a:rect l="l" t="t" r="r" b="b"/>
              <a:pathLst>
                <a:path w="1471378" h="588385">
                  <a:moveTo>
                    <a:pt x="58203" y="0"/>
                  </a:moveTo>
                  <a:lnTo>
                    <a:pt x="1413174" y="0"/>
                  </a:lnTo>
                  <a:cubicBezTo>
                    <a:pt x="1428611" y="0"/>
                    <a:pt x="1443415" y="6132"/>
                    <a:pt x="1454330" y="17047"/>
                  </a:cubicBezTo>
                  <a:cubicBezTo>
                    <a:pt x="1465246" y="27963"/>
                    <a:pt x="1471378" y="42767"/>
                    <a:pt x="1471378" y="58203"/>
                  </a:cubicBezTo>
                  <a:lnTo>
                    <a:pt x="1471378" y="530181"/>
                  </a:lnTo>
                  <a:cubicBezTo>
                    <a:pt x="1471378" y="562326"/>
                    <a:pt x="1445319" y="588385"/>
                    <a:pt x="1413174" y="588385"/>
                  </a:cubicBezTo>
                  <a:lnTo>
                    <a:pt x="58203" y="588385"/>
                  </a:lnTo>
                  <a:cubicBezTo>
                    <a:pt x="42767" y="588385"/>
                    <a:pt x="27963" y="582252"/>
                    <a:pt x="17047" y="571337"/>
                  </a:cubicBezTo>
                  <a:cubicBezTo>
                    <a:pt x="6132" y="560422"/>
                    <a:pt x="0" y="545618"/>
                    <a:pt x="0" y="530181"/>
                  </a:cubicBezTo>
                  <a:lnTo>
                    <a:pt x="0" y="58203"/>
                  </a:lnTo>
                  <a:cubicBezTo>
                    <a:pt x="0" y="26059"/>
                    <a:pt x="26059" y="0"/>
                    <a:pt x="58203" y="0"/>
                  </a:cubicBezTo>
                  <a:close/>
                </a:path>
              </a:pathLst>
            </a:custGeom>
            <a:solidFill>
              <a:srgbClr val="FEEB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471378" cy="6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99344" y="6039342"/>
            <a:ext cx="5586637" cy="3218958"/>
            <a:chOff x="0" y="0"/>
            <a:chExt cx="1471378" cy="8477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71378" cy="847791"/>
            </a:xfrm>
            <a:custGeom>
              <a:avLst/>
              <a:gdLst/>
              <a:ahLst/>
              <a:cxnLst/>
              <a:rect l="l" t="t" r="r" b="b"/>
              <a:pathLst>
                <a:path w="1471378" h="847791">
                  <a:moveTo>
                    <a:pt x="58203" y="0"/>
                  </a:moveTo>
                  <a:lnTo>
                    <a:pt x="1413174" y="0"/>
                  </a:lnTo>
                  <a:cubicBezTo>
                    <a:pt x="1428611" y="0"/>
                    <a:pt x="1443415" y="6132"/>
                    <a:pt x="1454330" y="17047"/>
                  </a:cubicBezTo>
                  <a:cubicBezTo>
                    <a:pt x="1465246" y="27963"/>
                    <a:pt x="1471378" y="42767"/>
                    <a:pt x="1471378" y="58203"/>
                  </a:cubicBezTo>
                  <a:lnTo>
                    <a:pt x="1471378" y="789588"/>
                  </a:lnTo>
                  <a:cubicBezTo>
                    <a:pt x="1471378" y="821733"/>
                    <a:pt x="1445319" y="847791"/>
                    <a:pt x="1413174" y="847791"/>
                  </a:cubicBezTo>
                  <a:lnTo>
                    <a:pt x="58203" y="847791"/>
                  </a:lnTo>
                  <a:cubicBezTo>
                    <a:pt x="42767" y="847791"/>
                    <a:pt x="27963" y="841659"/>
                    <a:pt x="17047" y="830744"/>
                  </a:cubicBezTo>
                  <a:cubicBezTo>
                    <a:pt x="6132" y="819829"/>
                    <a:pt x="0" y="805025"/>
                    <a:pt x="0" y="789588"/>
                  </a:cubicBezTo>
                  <a:lnTo>
                    <a:pt x="0" y="58203"/>
                  </a:lnTo>
                  <a:cubicBezTo>
                    <a:pt x="0" y="26059"/>
                    <a:pt x="26059" y="0"/>
                    <a:pt x="58203" y="0"/>
                  </a:cubicBezTo>
                  <a:close/>
                </a:path>
              </a:pathLst>
            </a:custGeom>
            <a:solidFill>
              <a:srgbClr val="FEEB7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471378" cy="90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4161985">
            <a:off x="6898774" y="4989824"/>
            <a:ext cx="1099214" cy="1297132"/>
          </a:xfrm>
          <a:custGeom>
            <a:avLst/>
            <a:gdLst/>
            <a:ahLst/>
            <a:cxnLst/>
            <a:rect l="l" t="t" r="r" b="b"/>
            <a:pathLst>
              <a:path w="1099214" h="1297132">
                <a:moveTo>
                  <a:pt x="0" y="0"/>
                </a:moveTo>
                <a:lnTo>
                  <a:pt x="1099214" y="0"/>
                </a:lnTo>
                <a:lnTo>
                  <a:pt x="1099214" y="1297132"/>
                </a:lnTo>
                <a:lnTo>
                  <a:pt x="0" y="12971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40806" y="265796"/>
            <a:ext cx="7139918" cy="4712346"/>
          </a:xfrm>
          <a:custGeom>
            <a:avLst/>
            <a:gdLst/>
            <a:ahLst/>
            <a:cxnLst/>
            <a:rect l="l" t="t" r="r" b="b"/>
            <a:pathLst>
              <a:path w="7139918" h="4712346">
                <a:moveTo>
                  <a:pt x="0" y="0"/>
                </a:moveTo>
                <a:lnTo>
                  <a:pt x="7139918" y="0"/>
                </a:lnTo>
                <a:lnTo>
                  <a:pt x="7139918" y="4712345"/>
                </a:lnTo>
                <a:lnTo>
                  <a:pt x="0" y="47123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38736" y="361046"/>
            <a:ext cx="10104849" cy="283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1"/>
              </a:lnSpc>
            </a:pPr>
            <a:r>
              <a:rPr lang="en-US" sz="7001">
                <a:solidFill>
                  <a:srgbClr val="5350A2"/>
                </a:solidFill>
                <a:latin typeface="Montserrat Ultra-Bold"/>
              </a:rPr>
              <a:t>Результати моніторингового дослідження НУШ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181" y="3325863"/>
            <a:ext cx="10477459" cy="54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4"/>
              </a:lnSpc>
            </a:pPr>
            <a:r>
              <a:rPr lang="en-US" sz="3629">
                <a:solidFill>
                  <a:srgbClr val="000000"/>
                </a:solidFill>
                <a:latin typeface="Montserrat Bold"/>
              </a:rPr>
              <a:t>Очікування батьків від реформи НУШ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0769" y="5487660"/>
            <a:ext cx="4734255" cy="821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53"/>
              </a:lnSpc>
            </a:pPr>
            <a:r>
              <a:rPr lang="en-US" sz="5041">
                <a:solidFill>
                  <a:srgbClr val="000000"/>
                </a:solidFill>
                <a:latin typeface="Canva Sans Bold"/>
              </a:rPr>
              <a:t>з 100 батьків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49020" y="6383284"/>
            <a:ext cx="5051829" cy="249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49"/>
              </a:lnSpc>
            </a:pPr>
            <a:r>
              <a:rPr lang="en-US" sz="3807">
                <a:solidFill>
                  <a:srgbClr val="000000"/>
                </a:solidFill>
                <a:latin typeface="Canva Sans Bold"/>
              </a:rPr>
              <a:t>55% вважають, що концепція НУШ добре впливає на учнів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816223" y="597384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3219340" y="7830732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3855197" y="-214486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4983200" y="-103117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27386" y="2176512"/>
            <a:ext cx="4688376" cy="6245380"/>
          </a:xfrm>
          <a:custGeom>
            <a:avLst/>
            <a:gdLst/>
            <a:ahLst/>
            <a:cxnLst/>
            <a:rect l="l" t="t" r="r" b="b"/>
            <a:pathLst>
              <a:path w="4688376" h="6245380">
                <a:moveTo>
                  <a:pt x="0" y="0"/>
                </a:moveTo>
                <a:lnTo>
                  <a:pt x="4688376" y="0"/>
                </a:lnTo>
                <a:lnTo>
                  <a:pt x="4688376" y="6245380"/>
                </a:lnTo>
                <a:lnTo>
                  <a:pt x="0" y="6245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284221" y="5325770"/>
            <a:ext cx="7950161" cy="338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8"/>
              </a:lnSpc>
            </a:pPr>
            <a:r>
              <a:rPr lang="en-US" sz="5429" dirty="0" err="1">
                <a:solidFill>
                  <a:srgbClr val="000000"/>
                </a:solidFill>
                <a:latin typeface="Montserrat Bold"/>
              </a:rPr>
              <a:t>складова</a:t>
            </a:r>
            <a:r>
              <a:rPr lang="en-US" sz="5429" dirty="0">
                <a:solidFill>
                  <a:srgbClr val="000000"/>
                </a:solidFill>
                <a:latin typeface="Montserrat Bold"/>
              </a:rPr>
              <a:t> НУШ - </a:t>
            </a:r>
            <a:r>
              <a:rPr lang="en-US" sz="5429" dirty="0" err="1">
                <a:solidFill>
                  <a:srgbClr val="000000"/>
                </a:solidFill>
                <a:latin typeface="Montserrat Bold"/>
              </a:rPr>
              <a:t>впровадження</a:t>
            </a:r>
            <a:r>
              <a:rPr lang="en-US" sz="542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429" dirty="0" err="1">
                <a:solidFill>
                  <a:srgbClr val="000000"/>
                </a:solidFill>
                <a:latin typeface="Montserrat Bold"/>
              </a:rPr>
              <a:t>старшої</a:t>
            </a:r>
            <a:r>
              <a:rPr lang="en-US" sz="542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429" dirty="0" err="1">
                <a:solidFill>
                  <a:srgbClr val="000000"/>
                </a:solidFill>
                <a:latin typeface="Montserrat Bold"/>
              </a:rPr>
              <a:t>профільної</a:t>
            </a:r>
            <a:r>
              <a:rPr lang="en-US" sz="542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5429" dirty="0" err="1">
                <a:solidFill>
                  <a:srgbClr val="000000"/>
                </a:solidFill>
                <a:latin typeface="Montserrat Bold"/>
              </a:rPr>
              <a:t>школи</a:t>
            </a:r>
            <a:endParaRPr lang="en-US" sz="5429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58973" y="5493537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7" y="0"/>
                </a:lnTo>
                <a:lnTo>
                  <a:pt x="3629027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>
          <a:xfrm>
            <a:off x="8637353" y="3038878"/>
            <a:ext cx="3243897" cy="18490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284221" y="542915"/>
            <a:ext cx="9571388" cy="2038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7"/>
              </a:lnSpc>
            </a:pPr>
            <a:r>
              <a:rPr lang="en-US" sz="7521" dirty="0" smtClean="0">
                <a:solidFill>
                  <a:srgbClr val="5350A2"/>
                </a:solidFill>
                <a:latin typeface="Montserrat Ultra-Bold"/>
              </a:rPr>
              <a:t>201</a:t>
            </a:r>
            <a:r>
              <a:rPr lang="ru-RU" sz="7521" dirty="0" smtClean="0">
                <a:solidFill>
                  <a:srgbClr val="5350A2"/>
                </a:solidFill>
                <a:latin typeface="Montserrat Ultra-Bold"/>
              </a:rPr>
              <a:t>7</a:t>
            </a:r>
            <a:r>
              <a:rPr lang="en-US" sz="7521" dirty="0" smtClean="0">
                <a:solidFill>
                  <a:srgbClr val="5350A2"/>
                </a:solidFill>
                <a:latin typeface="Montserrat Ultra-Bold"/>
              </a:rPr>
              <a:t> </a:t>
            </a:r>
            <a:r>
              <a:rPr lang="en-US" sz="7521" dirty="0">
                <a:solidFill>
                  <a:srgbClr val="5350A2"/>
                </a:solidFill>
                <a:latin typeface="Montserrat Ultra-Bold"/>
              </a:rPr>
              <a:t>- </a:t>
            </a:r>
            <a:r>
              <a:rPr lang="en-US" sz="7521" dirty="0" err="1">
                <a:solidFill>
                  <a:srgbClr val="5350A2"/>
                </a:solidFill>
                <a:latin typeface="Montserrat Ultra-Bold"/>
              </a:rPr>
              <a:t>старт</a:t>
            </a:r>
            <a:r>
              <a:rPr lang="en-US" sz="7521" dirty="0">
                <a:solidFill>
                  <a:srgbClr val="5350A2"/>
                </a:solidFill>
                <a:latin typeface="Montserrat Ultra-Bold"/>
              </a:rPr>
              <a:t> </a:t>
            </a:r>
            <a:r>
              <a:rPr lang="en-US" sz="7521" dirty="0" err="1">
                <a:solidFill>
                  <a:srgbClr val="5350A2"/>
                </a:solidFill>
                <a:latin typeface="Montserrat Ultra-Bold"/>
              </a:rPr>
              <a:t>реформи</a:t>
            </a:r>
            <a:r>
              <a:rPr lang="en-US" sz="7521" dirty="0">
                <a:solidFill>
                  <a:srgbClr val="5350A2"/>
                </a:solidFill>
                <a:latin typeface="Montserrat Ultra-Bold"/>
              </a:rPr>
              <a:t> НУШ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95864" y="527318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3219340" y="7804713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3972769" y="-2142307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4983200" y="-1057197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602118"/>
            <a:ext cx="13070886" cy="147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7"/>
              </a:lnSpc>
            </a:pPr>
            <a:r>
              <a:rPr lang="en-US" sz="6787">
                <a:solidFill>
                  <a:srgbClr val="C4DF8F"/>
                </a:solidFill>
                <a:latin typeface="Montserrat Ultra-Bold"/>
              </a:rPr>
              <a:t>Зарубіжний та власний досвід профільної школи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600" y="2546128"/>
            <a:ext cx="5850693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400" dirty="0" err="1">
                <a:solidFill>
                  <a:srgbClr val="C4DF8F"/>
                </a:solidFill>
                <a:latin typeface="Montserrat Bold"/>
              </a:rPr>
              <a:t>Напрацьовано</a:t>
            </a:r>
            <a:r>
              <a:rPr lang="en-US" sz="4000" b="1" dirty="0">
                <a:solidFill>
                  <a:srgbClr val="C4DF8F"/>
                </a:solidFill>
                <a:latin typeface="Montserrat Medium"/>
              </a:rPr>
              <a:t> </a:t>
            </a:r>
            <a:r>
              <a:rPr lang="en-US" sz="4400" dirty="0" err="1">
                <a:solidFill>
                  <a:srgbClr val="C4DF8F"/>
                </a:solidFill>
                <a:latin typeface="Montserrat Bold"/>
              </a:rPr>
              <a:t>досвід</a:t>
            </a:r>
            <a:r>
              <a:rPr lang="en-US" sz="4400" dirty="0">
                <a:solidFill>
                  <a:srgbClr val="C4DF8F"/>
                </a:solidFill>
                <a:latin typeface="Montserrat Bold"/>
              </a:rPr>
              <a:t> </a:t>
            </a:r>
            <a:r>
              <a:rPr lang="en-US" sz="4400" dirty="0" err="1">
                <a:solidFill>
                  <a:srgbClr val="C4DF8F"/>
                </a:solidFill>
                <a:latin typeface="Montserrat Bold"/>
              </a:rPr>
              <a:t>профільної</a:t>
            </a:r>
            <a:r>
              <a:rPr lang="en-US" sz="4400" dirty="0">
                <a:solidFill>
                  <a:srgbClr val="C4DF8F"/>
                </a:solidFill>
                <a:latin typeface="Montserrat Bold"/>
              </a:rPr>
              <a:t> освіти </a:t>
            </a:r>
            <a:r>
              <a:rPr lang="en-US" sz="4400" dirty="0" err="1">
                <a:solidFill>
                  <a:srgbClr val="C4DF8F"/>
                </a:solidFill>
                <a:latin typeface="Montserrat Bold"/>
              </a:rPr>
              <a:t>країн</a:t>
            </a:r>
            <a:r>
              <a:rPr lang="en-US" sz="4000" b="1" dirty="0">
                <a:solidFill>
                  <a:srgbClr val="C4DF8F"/>
                </a:solidFill>
                <a:latin typeface="Montserrat Medium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4412" y="4658276"/>
            <a:ext cx="5688177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Франції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Німеччини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Польщі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Великої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Британії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Естонії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Німеччини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632545" lvl="1" indent="-316273" algn="l">
              <a:buFont typeface="Arial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Фінляндії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23556" y="2634309"/>
            <a:ext cx="5850693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uk-UA" sz="4400" dirty="0" smtClean="0">
                <a:solidFill>
                  <a:srgbClr val="C4DF8F"/>
                </a:solidFill>
                <a:latin typeface="Montserrat Bold"/>
              </a:rPr>
              <a:t>Д</a:t>
            </a:r>
            <a:r>
              <a:rPr lang="en-US" sz="4400" dirty="0" err="1" smtClean="0">
                <a:solidFill>
                  <a:srgbClr val="C4DF8F"/>
                </a:solidFill>
                <a:latin typeface="Montserrat Bold"/>
              </a:rPr>
              <a:t>освід</a:t>
            </a:r>
            <a:r>
              <a:rPr lang="en-US" sz="4400" dirty="0" smtClean="0">
                <a:solidFill>
                  <a:srgbClr val="C4DF8F"/>
                </a:solidFill>
                <a:latin typeface="Montserrat Bold"/>
              </a:rPr>
              <a:t> </a:t>
            </a:r>
            <a:r>
              <a:rPr lang="uk-UA" sz="4400" dirty="0">
                <a:solidFill>
                  <a:srgbClr val="C4DF8F"/>
                </a:solidFill>
                <a:latin typeface="Montserrat Bold"/>
              </a:rPr>
              <a:t>Житомирщини</a:t>
            </a:r>
            <a:r>
              <a:rPr lang="en-US" sz="2929" dirty="0" smtClean="0">
                <a:solidFill>
                  <a:srgbClr val="C4DF8F"/>
                </a:solidFill>
                <a:latin typeface="Montserrat Bold"/>
              </a:rPr>
              <a:t>:</a:t>
            </a:r>
            <a:endParaRPr lang="en-US" sz="2929" dirty="0">
              <a:solidFill>
                <a:srgbClr val="C4DF8F"/>
              </a:solidFill>
              <a:latin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55276" y="4814707"/>
            <a:ext cx="601749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6272" lvl="1"/>
            <a:r>
              <a:rPr lang="en-US" sz="3200" dirty="0">
                <a:solidFill>
                  <a:srgbClr val="FFFFFF"/>
                </a:solidFill>
                <a:latin typeface="Montserrat Bold"/>
              </a:rPr>
              <a:t>6 </a:t>
            </a: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профільних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ліцеїв</a:t>
            </a:r>
            <a:endParaRPr lang="en-US" sz="3200" dirty="0">
              <a:solidFill>
                <a:srgbClr val="FFFFFF"/>
              </a:solidFill>
              <a:latin typeface="Montserrat Bold"/>
            </a:endParaRPr>
          </a:p>
          <a:p>
            <a:pPr marL="316272" lvl="1"/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здобувачі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ліцеїв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Montserrat Bold"/>
              </a:rPr>
              <a:t>-</a:t>
            </a:r>
            <a:r>
              <a:rPr lang="en-US" sz="3200" dirty="0" err="1" smtClean="0">
                <a:solidFill>
                  <a:srgbClr val="FFFFFF"/>
                </a:solidFill>
                <a:latin typeface="Montserrat Bold"/>
              </a:rPr>
              <a:t>переможці</a:t>
            </a:r>
            <a:r>
              <a:rPr lang="en-US" sz="3200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Montserrat Bold"/>
              </a:rPr>
              <a:t>олімпіад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, конкурсів, </a:t>
            </a:r>
            <a:endParaRPr lang="uk-UA" sz="3200" dirty="0" smtClean="0">
              <a:solidFill>
                <a:srgbClr val="FFFFFF"/>
              </a:solidFill>
              <a:latin typeface="Montserrat Bold"/>
            </a:endParaRPr>
          </a:p>
          <a:p>
            <a:pPr marL="316272" lvl="1"/>
            <a:r>
              <a:rPr lang="en-US" sz="3200" dirty="0" smtClean="0">
                <a:solidFill>
                  <a:srgbClr val="FFFFFF"/>
                </a:solidFill>
                <a:latin typeface="Montserrat Bold"/>
              </a:rPr>
              <a:t>200-бальники </a:t>
            </a:r>
            <a:r>
              <a:rPr lang="en-US" sz="3200" dirty="0">
                <a:solidFill>
                  <a:srgbClr val="FFFFFF"/>
                </a:solidFill>
                <a:latin typeface="Montserrat Bold"/>
              </a:rPr>
              <a:t>НМТ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209" y="6317442"/>
            <a:ext cx="5575132" cy="366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4156202" y="7856043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6" y="0"/>
                </a:lnTo>
                <a:lnTo>
                  <a:pt x="9975596" y="9975595"/>
                </a:lnTo>
                <a:lnTo>
                  <a:pt x="0" y="9975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482582" y="8685964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4415837" y="-6008908"/>
            <a:ext cx="9975595" cy="9975595"/>
          </a:xfrm>
          <a:custGeom>
            <a:avLst/>
            <a:gdLst/>
            <a:ahLst/>
            <a:cxnLst/>
            <a:rect l="l" t="t" r="r" b="b"/>
            <a:pathLst>
              <a:path w="9975595" h="9975595">
                <a:moveTo>
                  <a:pt x="0" y="0"/>
                </a:moveTo>
                <a:lnTo>
                  <a:pt x="9975595" y="0"/>
                </a:lnTo>
                <a:lnTo>
                  <a:pt x="9975595" y="9975596"/>
                </a:lnTo>
                <a:lnTo>
                  <a:pt x="0" y="997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4817784" y="96221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5" y="0"/>
                </a:lnTo>
                <a:lnTo>
                  <a:pt x="7390915" y="5857300"/>
                </a:lnTo>
                <a:lnTo>
                  <a:pt x="0" y="58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46622" y="1568154"/>
            <a:ext cx="9533346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4" lvl="1" indent="-367032">
              <a:lnSpc>
                <a:spcPts val="3570"/>
              </a:lnSpc>
              <a:buFont typeface="Arial"/>
              <a:buChar char="•"/>
            </a:pPr>
            <a:r>
              <a:rPr lang="uk-UA" sz="3400" dirty="0" smtClean="0">
                <a:solidFill>
                  <a:srgbClr val="FFFFFF"/>
                </a:solidFill>
                <a:latin typeface="Montserrat Bold"/>
              </a:rPr>
              <a:t>серпень 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2024 </a:t>
            </a:r>
            <a:r>
              <a:rPr lang="en-US" sz="3400" dirty="0" err="1" smtClean="0">
                <a:solidFill>
                  <a:srgbClr val="FFFFFF"/>
                </a:solidFill>
                <a:latin typeface="Montserrat Bold"/>
              </a:rPr>
              <a:t>року</a:t>
            </a:r>
            <a:r>
              <a:rPr lang="uk-UA" sz="3400" dirty="0" smtClean="0">
                <a:solidFill>
                  <a:srgbClr val="FFFFFF"/>
                </a:solidFill>
                <a:latin typeface="Montserrat Bold"/>
              </a:rPr>
              <a:t> -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обласним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uk-UA" sz="3400" dirty="0">
                <a:solidFill>
                  <a:srgbClr val="FFFFFF"/>
                </a:solidFill>
                <a:latin typeface="Montserrat Bold"/>
              </a:rPr>
              <a:t>адміністраціям 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(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з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урахуванням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пропозицій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міських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сільських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,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селищних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рад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) </a:t>
            </a:r>
            <a:r>
              <a:rPr lang="en-US" sz="3400" dirty="0" err="1" smtClean="0">
                <a:solidFill>
                  <a:srgbClr val="FFFFFF"/>
                </a:solidFill>
                <a:latin typeface="Montserrat Bold"/>
              </a:rPr>
              <a:t>необхідно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затвердити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плани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формування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мережі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профільних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ліцеїв</a:t>
            </a:r>
            <a:endParaRPr lang="en-US" sz="3400" dirty="0">
              <a:solidFill>
                <a:srgbClr val="FFFFFF"/>
              </a:solidFill>
              <a:latin typeface="Montserrat Bold"/>
            </a:endParaRPr>
          </a:p>
          <a:p>
            <a:pPr algn="l">
              <a:lnSpc>
                <a:spcPts val="3570"/>
              </a:lnSpc>
            </a:pPr>
            <a:endParaRPr lang="en-US" sz="3400" dirty="0">
              <a:solidFill>
                <a:srgbClr val="FFFFFF"/>
              </a:solidFill>
              <a:latin typeface="Montserrat Bold"/>
            </a:endParaRPr>
          </a:p>
          <a:p>
            <a:pPr marL="734064" lvl="1" indent="-367032" algn="l">
              <a:lnSpc>
                <a:spcPts val="3570"/>
              </a:lnSpc>
              <a:buFont typeface="Arial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до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1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вересня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2027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року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засновникам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привести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установчі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документи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закладів освіти у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відповідність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із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 smtClean="0">
                <a:solidFill>
                  <a:srgbClr val="FFFFFF"/>
                </a:solidFill>
                <a:latin typeface="Montserrat Bold"/>
              </a:rPr>
              <a:t>законодавством</a:t>
            </a:r>
            <a:endParaRPr lang="uk-UA" sz="3400" dirty="0" smtClean="0">
              <a:solidFill>
                <a:srgbClr val="FFFFFF"/>
              </a:solidFill>
              <a:latin typeface="Montserrat Bold"/>
            </a:endParaRPr>
          </a:p>
          <a:p>
            <a:pPr marL="734064" lvl="1" indent="-367032" algn="l">
              <a:lnSpc>
                <a:spcPts val="3570"/>
              </a:lnSpc>
              <a:buFont typeface="Arial"/>
              <a:buChar char="•"/>
            </a:pPr>
            <a:endParaRPr lang="en-US" sz="3400" dirty="0">
              <a:solidFill>
                <a:srgbClr val="FFFFFF"/>
              </a:solidFill>
              <a:latin typeface="Montserrat Bold"/>
            </a:endParaRPr>
          </a:p>
          <a:p>
            <a:pPr marL="734064" lvl="1" indent="-367032" algn="l">
              <a:lnSpc>
                <a:spcPts val="3570"/>
              </a:lnSpc>
              <a:buFont typeface="Arial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до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1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вересня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2027 </a:t>
            </a:r>
            <a:r>
              <a:rPr lang="en-US" sz="3400" dirty="0" err="1" smtClean="0">
                <a:solidFill>
                  <a:srgbClr val="FFFFFF"/>
                </a:solidFill>
                <a:latin typeface="Montserrat Bold"/>
              </a:rPr>
              <a:t>року</a:t>
            </a:r>
            <a:r>
              <a:rPr lang="uk-UA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 smtClean="0">
                <a:solidFill>
                  <a:srgbClr val="FFFFFF"/>
                </a:solidFill>
                <a:latin typeface="Montserrat Bold"/>
              </a:rPr>
              <a:t>засновникам</a:t>
            </a:r>
            <a:r>
              <a:rPr lang="en-US" sz="3400" dirty="0" smtClean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ліцеїв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забезпечити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, з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урахуванням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вимог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законодавства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, виконання 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планів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формування</a:t>
            </a:r>
            <a:r>
              <a:rPr lang="en-US" sz="3400" dirty="0">
                <a:solidFill>
                  <a:srgbClr val="FFFFFF"/>
                </a:solidFill>
                <a:latin typeface="Montserrat Bold"/>
              </a:rPr>
              <a:t> мережі </a:t>
            </a:r>
            <a:r>
              <a:rPr lang="en-US" sz="3400" dirty="0" err="1">
                <a:solidFill>
                  <a:srgbClr val="FFFFFF"/>
                </a:solidFill>
                <a:latin typeface="Montserrat Bold"/>
              </a:rPr>
              <a:t>ліцеїв</a:t>
            </a:r>
            <a:endParaRPr lang="en-US" sz="340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796643" y="1355066"/>
            <a:ext cx="5148762" cy="3608813"/>
          </a:xfrm>
          <a:custGeom>
            <a:avLst/>
            <a:gdLst/>
            <a:ahLst/>
            <a:cxnLst/>
            <a:rect l="l" t="t" r="r" b="b"/>
            <a:pathLst>
              <a:path w="5148762" h="3608813">
                <a:moveTo>
                  <a:pt x="0" y="0"/>
                </a:moveTo>
                <a:lnTo>
                  <a:pt x="5148762" y="0"/>
                </a:lnTo>
                <a:lnTo>
                  <a:pt x="5148762" y="3608813"/>
                </a:lnTo>
                <a:lnTo>
                  <a:pt x="0" y="360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33" b="-113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796643" y="5436489"/>
            <a:ext cx="5148762" cy="3992848"/>
          </a:xfrm>
          <a:custGeom>
            <a:avLst/>
            <a:gdLst/>
            <a:ahLst/>
            <a:cxnLst/>
            <a:rect l="l" t="t" r="r" b="b"/>
            <a:pathLst>
              <a:path w="5148762" h="3992848">
                <a:moveTo>
                  <a:pt x="0" y="0"/>
                </a:moveTo>
                <a:lnTo>
                  <a:pt x="5148762" y="0"/>
                </a:lnTo>
                <a:lnTo>
                  <a:pt x="5148762" y="3992849"/>
                </a:lnTo>
                <a:lnTo>
                  <a:pt x="0" y="399284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45" b="-676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6622" y="480518"/>
            <a:ext cx="10248953" cy="699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41"/>
              </a:lnSpc>
            </a:pPr>
            <a:r>
              <a:rPr lang="en-US" sz="6100">
                <a:solidFill>
                  <a:srgbClr val="C4DF8F"/>
                </a:solidFill>
                <a:latin typeface="Montserrat Ultra-Bold"/>
              </a:rPr>
              <a:t>Етапи створення ліцеїв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7633889"/>
            <a:ext cx="2744655" cy="2559391"/>
          </a:xfrm>
          <a:custGeom>
            <a:avLst/>
            <a:gdLst/>
            <a:ahLst/>
            <a:cxnLst/>
            <a:rect l="l" t="t" r="r" b="b"/>
            <a:pathLst>
              <a:path w="2744655" h="2559391">
                <a:moveTo>
                  <a:pt x="0" y="0"/>
                </a:moveTo>
                <a:lnTo>
                  <a:pt x="2744655" y="0"/>
                </a:lnTo>
                <a:lnTo>
                  <a:pt x="2744655" y="2559391"/>
                </a:lnTo>
                <a:lnTo>
                  <a:pt x="0" y="25593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8860" y="-5776333"/>
            <a:ext cx="7677412" cy="7677412"/>
          </a:xfrm>
          <a:custGeom>
            <a:avLst/>
            <a:gdLst/>
            <a:ahLst/>
            <a:cxnLst/>
            <a:rect l="l" t="t" r="r" b="b"/>
            <a:pathLst>
              <a:path w="7677412" h="7677412">
                <a:moveTo>
                  <a:pt x="0" y="0"/>
                </a:moveTo>
                <a:lnTo>
                  <a:pt x="7677412" y="0"/>
                </a:lnTo>
                <a:lnTo>
                  <a:pt x="7677412" y="7677412"/>
                </a:lnTo>
                <a:lnTo>
                  <a:pt x="0" y="767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439878" y="-2172198"/>
            <a:ext cx="7390914" cy="5857299"/>
          </a:xfrm>
          <a:custGeom>
            <a:avLst/>
            <a:gdLst/>
            <a:ahLst/>
            <a:cxnLst/>
            <a:rect l="l" t="t" r="r" b="b"/>
            <a:pathLst>
              <a:path w="7390914" h="5857299">
                <a:moveTo>
                  <a:pt x="0" y="0"/>
                </a:moveTo>
                <a:lnTo>
                  <a:pt x="7390914" y="0"/>
                </a:lnTo>
                <a:lnTo>
                  <a:pt x="7390914" y="5857299"/>
                </a:lnTo>
                <a:lnTo>
                  <a:pt x="0" y="5857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19340" y="5983284"/>
            <a:ext cx="7677412" cy="7677412"/>
          </a:xfrm>
          <a:custGeom>
            <a:avLst/>
            <a:gdLst/>
            <a:ahLst/>
            <a:cxnLst/>
            <a:rect l="l" t="t" r="r" b="b"/>
            <a:pathLst>
              <a:path w="7677412" h="7677412">
                <a:moveTo>
                  <a:pt x="0" y="0"/>
                </a:moveTo>
                <a:lnTo>
                  <a:pt x="7677412" y="0"/>
                </a:lnTo>
                <a:lnTo>
                  <a:pt x="7677412" y="7677412"/>
                </a:lnTo>
                <a:lnTo>
                  <a:pt x="0" y="767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40754" y="283432"/>
            <a:ext cx="13888744" cy="936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3"/>
              </a:lnSpc>
            </a:pPr>
            <a:r>
              <a:rPr lang="en-US" sz="6708">
                <a:solidFill>
                  <a:srgbClr val="5350A2"/>
                </a:solidFill>
                <a:latin typeface="Montserrat Ultra-Bold"/>
              </a:rPr>
              <a:t>Вимоги до створення ліцеїв:</a:t>
            </a:r>
          </a:p>
        </p:txBody>
      </p:sp>
      <p:sp>
        <p:nvSpPr>
          <p:cNvPr id="6" name="Freeform 6"/>
          <p:cNvSpPr/>
          <p:nvPr/>
        </p:nvSpPr>
        <p:spPr>
          <a:xfrm>
            <a:off x="1021431" y="2471820"/>
            <a:ext cx="319604" cy="518532"/>
          </a:xfrm>
          <a:custGeom>
            <a:avLst/>
            <a:gdLst/>
            <a:ahLst/>
            <a:cxnLst/>
            <a:rect l="l" t="t" r="r" b="b"/>
            <a:pathLst>
              <a:path w="319604" h="518532">
                <a:moveTo>
                  <a:pt x="0" y="0"/>
                </a:moveTo>
                <a:lnTo>
                  <a:pt x="319605" y="0"/>
                </a:lnTo>
                <a:lnTo>
                  <a:pt x="319605" y="518532"/>
                </a:lnTo>
                <a:lnTo>
                  <a:pt x="0" y="5185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1431" y="3554418"/>
            <a:ext cx="319604" cy="518532"/>
          </a:xfrm>
          <a:custGeom>
            <a:avLst/>
            <a:gdLst/>
            <a:ahLst/>
            <a:cxnLst/>
            <a:rect l="l" t="t" r="r" b="b"/>
            <a:pathLst>
              <a:path w="319604" h="518532">
                <a:moveTo>
                  <a:pt x="0" y="0"/>
                </a:moveTo>
                <a:lnTo>
                  <a:pt x="319605" y="0"/>
                </a:lnTo>
                <a:lnTo>
                  <a:pt x="319605" y="518532"/>
                </a:lnTo>
                <a:lnTo>
                  <a:pt x="0" y="5185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6255" y="5060446"/>
            <a:ext cx="319604" cy="518532"/>
          </a:xfrm>
          <a:custGeom>
            <a:avLst/>
            <a:gdLst/>
            <a:ahLst/>
            <a:cxnLst/>
            <a:rect l="l" t="t" r="r" b="b"/>
            <a:pathLst>
              <a:path w="319604" h="518532">
                <a:moveTo>
                  <a:pt x="0" y="0"/>
                </a:moveTo>
                <a:lnTo>
                  <a:pt x="319604" y="0"/>
                </a:lnTo>
                <a:lnTo>
                  <a:pt x="319604" y="518533"/>
                </a:lnTo>
                <a:lnTo>
                  <a:pt x="0" y="5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6569579"/>
            <a:ext cx="319604" cy="518532"/>
          </a:xfrm>
          <a:custGeom>
            <a:avLst/>
            <a:gdLst/>
            <a:ahLst/>
            <a:cxnLst/>
            <a:rect l="l" t="t" r="r" b="b"/>
            <a:pathLst>
              <a:path w="319604" h="518532">
                <a:moveTo>
                  <a:pt x="0" y="0"/>
                </a:moveTo>
                <a:lnTo>
                  <a:pt x="319604" y="0"/>
                </a:lnTo>
                <a:lnTo>
                  <a:pt x="319604" y="518532"/>
                </a:lnTo>
                <a:lnTo>
                  <a:pt x="0" y="5185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51385" y="2217421"/>
            <a:ext cx="14788493" cy="8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функціонування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не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менше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uk-UA" sz="3238" dirty="0" smtClean="0">
                <a:solidFill>
                  <a:srgbClr val="27348B"/>
                </a:solidFill>
                <a:latin typeface="Montserrat Bold"/>
              </a:rPr>
              <a:t>2-х</a:t>
            </a:r>
            <a:r>
              <a:rPr lang="en-US" sz="3238" dirty="0" smtClean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класів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за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uk-UA" sz="3238" dirty="0" smtClean="0">
                <a:solidFill>
                  <a:srgbClr val="27348B"/>
                </a:solidFill>
                <a:latin typeface="Montserrat Bold"/>
              </a:rPr>
              <a:t>3-ма</a:t>
            </a:r>
            <a:r>
              <a:rPr lang="en-US" sz="3238" dirty="0" smtClean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профілями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навчання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на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рівні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</a:t>
            </a:r>
            <a:r>
              <a:rPr lang="en-US" sz="3238" dirty="0" err="1">
                <a:solidFill>
                  <a:srgbClr val="27348B"/>
                </a:solidFill>
                <a:latin typeface="Montserrat Bold"/>
              </a:rPr>
              <a:t>профільної</a:t>
            </a:r>
            <a:r>
              <a:rPr lang="en-US" sz="3238" dirty="0">
                <a:solidFill>
                  <a:srgbClr val="27348B"/>
                </a:solidFill>
                <a:latin typeface="Montserrat Bold"/>
              </a:rPr>
              <a:t> середньої освіти;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51385" y="3398754"/>
            <a:ext cx="15961036" cy="8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функціонування ліцею як окремої юридичної особи, відокремленої від початкової школи та гімназії, крім випадків, визначених Законом;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51385" y="4688931"/>
            <a:ext cx="15961036" cy="130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забезпечення здобуття учнями профільної середньої освіти відповідно до профілів навчання з навчальним навантаженням та з можливістю обрання учнями навчальних предметів;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51385" y="6312444"/>
            <a:ext cx="15961036" cy="8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створення безпечного, інклюзивного та цифрового освітнього середовища відповідно до вимог законодавства;</a:t>
            </a:r>
          </a:p>
        </p:txBody>
      </p:sp>
      <p:sp>
        <p:nvSpPr>
          <p:cNvPr id="14" name="Freeform 14"/>
          <p:cNvSpPr/>
          <p:nvPr/>
        </p:nvSpPr>
        <p:spPr>
          <a:xfrm>
            <a:off x="1036255" y="7405480"/>
            <a:ext cx="312050" cy="506275"/>
          </a:xfrm>
          <a:custGeom>
            <a:avLst/>
            <a:gdLst/>
            <a:ahLst/>
            <a:cxnLst/>
            <a:rect l="l" t="t" r="r" b="b"/>
            <a:pathLst>
              <a:path w="312050" h="506275">
                <a:moveTo>
                  <a:pt x="0" y="0"/>
                </a:moveTo>
                <a:lnTo>
                  <a:pt x="312049" y="0"/>
                </a:lnTo>
                <a:lnTo>
                  <a:pt x="312049" y="506275"/>
                </a:lnTo>
                <a:lnTo>
                  <a:pt x="0" y="506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51385" y="7453105"/>
            <a:ext cx="15961036" cy="44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підвезення (у разі потреби) учнів і педагогічних працівників;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36255" y="8408761"/>
            <a:ext cx="312050" cy="506275"/>
          </a:xfrm>
          <a:custGeom>
            <a:avLst/>
            <a:gdLst/>
            <a:ahLst/>
            <a:cxnLst/>
            <a:rect l="l" t="t" r="r" b="b"/>
            <a:pathLst>
              <a:path w="312050" h="506275">
                <a:moveTo>
                  <a:pt x="0" y="0"/>
                </a:moveTo>
                <a:lnTo>
                  <a:pt x="312049" y="0"/>
                </a:lnTo>
                <a:lnTo>
                  <a:pt x="312049" y="506275"/>
                </a:lnTo>
                <a:lnTo>
                  <a:pt x="0" y="506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51385" y="8162060"/>
            <a:ext cx="15961036" cy="877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забезпечення проживання учнів у пансіонах у разі, якщо час їхнього доїзду до ліцею буде більше норми, визначеної законодавством;</a:t>
            </a:r>
          </a:p>
        </p:txBody>
      </p:sp>
      <p:sp>
        <p:nvSpPr>
          <p:cNvPr id="18" name="Freeform 18"/>
          <p:cNvSpPr/>
          <p:nvPr/>
        </p:nvSpPr>
        <p:spPr>
          <a:xfrm>
            <a:off x="1036255" y="9328587"/>
            <a:ext cx="312050" cy="506275"/>
          </a:xfrm>
          <a:custGeom>
            <a:avLst/>
            <a:gdLst/>
            <a:ahLst/>
            <a:cxnLst/>
            <a:rect l="l" t="t" r="r" b="b"/>
            <a:pathLst>
              <a:path w="312050" h="506275">
                <a:moveTo>
                  <a:pt x="0" y="0"/>
                </a:moveTo>
                <a:lnTo>
                  <a:pt x="312049" y="0"/>
                </a:lnTo>
                <a:lnTo>
                  <a:pt x="312049" y="506276"/>
                </a:lnTo>
                <a:lnTo>
                  <a:pt x="0" y="506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51385" y="9376212"/>
            <a:ext cx="15961036" cy="44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0"/>
              </a:lnSpc>
            </a:pPr>
            <a:r>
              <a:rPr lang="en-US" sz="3238">
                <a:solidFill>
                  <a:srgbClr val="27348B"/>
                </a:solidFill>
                <a:latin typeface="Montserrat Bold"/>
              </a:rPr>
              <a:t>забезпечення здобувачів освіти харчуванням.</a:t>
            </a:r>
          </a:p>
        </p:txBody>
      </p:sp>
      <p:sp>
        <p:nvSpPr>
          <p:cNvPr id="20" name="Freeform 20"/>
          <p:cNvSpPr/>
          <p:nvPr/>
        </p:nvSpPr>
        <p:spPr>
          <a:xfrm flipH="1">
            <a:off x="0" y="145232"/>
            <a:ext cx="2135888" cy="2149321"/>
          </a:xfrm>
          <a:custGeom>
            <a:avLst/>
            <a:gdLst/>
            <a:ahLst/>
            <a:cxnLst/>
            <a:rect l="l" t="t" r="r" b="b"/>
            <a:pathLst>
              <a:path w="2135888" h="2149321">
                <a:moveTo>
                  <a:pt x="2135888" y="0"/>
                </a:moveTo>
                <a:lnTo>
                  <a:pt x="0" y="0"/>
                </a:lnTo>
                <a:lnTo>
                  <a:pt x="0" y="2149321"/>
                </a:lnTo>
                <a:lnTo>
                  <a:pt x="2135888" y="2149321"/>
                </a:lnTo>
                <a:lnTo>
                  <a:pt x="213588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607873" y="8260833"/>
            <a:ext cx="1680127" cy="1991262"/>
          </a:xfrm>
          <a:custGeom>
            <a:avLst/>
            <a:gdLst/>
            <a:ahLst/>
            <a:cxnLst/>
            <a:rect l="l" t="t" r="r" b="b"/>
            <a:pathLst>
              <a:path w="1680127" h="1991262">
                <a:moveTo>
                  <a:pt x="0" y="0"/>
                </a:moveTo>
                <a:lnTo>
                  <a:pt x="1680127" y="0"/>
                </a:lnTo>
                <a:lnTo>
                  <a:pt x="1680127" y="1991262"/>
                </a:lnTo>
                <a:lnTo>
                  <a:pt x="0" y="19912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6102055" y="1028700"/>
            <a:ext cx="1510366" cy="1685206"/>
          </a:xfrm>
          <a:custGeom>
            <a:avLst/>
            <a:gdLst/>
            <a:ahLst/>
            <a:cxnLst/>
            <a:rect l="l" t="t" r="r" b="b"/>
            <a:pathLst>
              <a:path w="1510366" h="1685206">
                <a:moveTo>
                  <a:pt x="1510366" y="0"/>
                </a:moveTo>
                <a:lnTo>
                  <a:pt x="0" y="0"/>
                </a:lnTo>
                <a:lnTo>
                  <a:pt x="0" y="1685206"/>
                </a:lnTo>
                <a:lnTo>
                  <a:pt x="1510366" y="1685206"/>
                </a:lnTo>
                <a:lnTo>
                  <a:pt x="151036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510</Words>
  <Application>Microsoft Office PowerPoint</Application>
  <PresentationFormat>Произвольный</PresentationFormat>
  <Paragraphs>85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Montserrat Ultra-Bold</vt:lpstr>
      <vt:lpstr>Montserrat Medium</vt:lpstr>
      <vt:lpstr>Montserrat</vt:lpstr>
      <vt:lpstr>Krabuler</vt:lpstr>
      <vt:lpstr>Arial</vt:lpstr>
      <vt:lpstr>Montserrat Bold</vt:lpstr>
      <vt:lpstr>Calibri</vt:lpstr>
      <vt:lpstr>Canva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Blue Creative Education Presentation</dc:title>
  <dc:creator>admin</dc:creator>
  <cp:lastModifiedBy>08112018</cp:lastModifiedBy>
  <cp:revision>16</cp:revision>
  <dcterms:created xsi:type="dcterms:W3CDTF">2006-08-16T00:00:00Z</dcterms:created>
  <dcterms:modified xsi:type="dcterms:W3CDTF">2024-07-08T20:16:54Z</dcterms:modified>
  <dc:identifier>DAGJUDlkINQ</dc:identifier>
</cp:coreProperties>
</file>